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106"/>
  </p:notesMasterIdLst>
  <p:sldIdLst>
    <p:sldId id="1061" r:id="rId6"/>
    <p:sldId id="1062" r:id="rId7"/>
    <p:sldId id="1071" r:id="rId8"/>
    <p:sldId id="1114" r:id="rId9"/>
    <p:sldId id="1124" r:id="rId10"/>
    <p:sldId id="1120" r:id="rId11"/>
    <p:sldId id="1115" r:id="rId12"/>
    <p:sldId id="1116" r:id="rId13"/>
    <p:sldId id="1117" r:id="rId14"/>
    <p:sldId id="1118" r:id="rId15"/>
    <p:sldId id="1119" r:id="rId16"/>
    <p:sldId id="1113" r:id="rId17"/>
    <p:sldId id="1126" r:id="rId18"/>
    <p:sldId id="1106" r:id="rId19"/>
    <p:sldId id="1122" r:id="rId20"/>
    <p:sldId id="1125" r:id="rId21"/>
    <p:sldId id="1131" r:id="rId22"/>
    <p:sldId id="1133" r:id="rId23"/>
    <p:sldId id="1134" r:id="rId24"/>
    <p:sldId id="1128" r:id="rId25"/>
    <p:sldId id="1129" r:id="rId26"/>
    <p:sldId id="1130" r:id="rId27"/>
    <p:sldId id="1143" r:id="rId28"/>
    <p:sldId id="1144" r:id="rId29"/>
    <p:sldId id="1141" r:id="rId30"/>
    <p:sldId id="1142" r:id="rId31"/>
    <p:sldId id="1135" r:id="rId32"/>
    <p:sldId id="1139" r:id="rId33"/>
    <p:sldId id="1140" r:id="rId34"/>
    <p:sldId id="1138" r:id="rId35"/>
    <p:sldId id="1136" r:id="rId36"/>
    <p:sldId id="1137" r:id="rId37"/>
    <p:sldId id="1145" r:id="rId38"/>
    <p:sldId id="1148" r:id="rId39"/>
    <p:sldId id="1147" r:id="rId40"/>
    <p:sldId id="1153" r:id="rId41"/>
    <p:sldId id="1154" r:id="rId42"/>
    <p:sldId id="1149" r:id="rId43"/>
    <p:sldId id="1152" r:id="rId44"/>
    <p:sldId id="1151" r:id="rId45"/>
    <p:sldId id="1150" r:id="rId46"/>
    <p:sldId id="1123" r:id="rId47"/>
    <p:sldId id="1108" r:id="rId48"/>
    <p:sldId id="1109" r:id="rId49"/>
    <p:sldId id="1104" r:id="rId50"/>
    <p:sldId id="1093" r:id="rId51"/>
    <p:sldId id="1094" r:id="rId52"/>
    <p:sldId id="1095" r:id="rId53"/>
    <p:sldId id="1096" r:id="rId54"/>
    <p:sldId id="1097" r:id="rId55"/>
    <p:sldId id="1098" r:id="rId56"/>
    <p:sldId id="1099" r:id="rId57"/>
    <p:sldId id="1100" r:id="rId58"/>
    <p:sldId id="1101" r:id="rId59"/>
    <p:sldId id="1102" r:id="rId60"/>
    <p:sldId id="1103" r:id="rId61"/>
    <p:sldId id="1161" r:id="rId62"/>
    <p:sldId id="1162" r:id="rId63"/>
    <p:sldId id="1092" r:id="rId64"/>
    <p:sldId id="1157" r:id="rId65"/>
    <p:sldId id="1159" r:id="rId66"/>
    <p:sldId id="1158" r:id="rId67"/>
    <p:sldId id="1160" r:id="rId68"/>
    <p:sldId id="1163" r:id="rId69"/>
    <p:sldId id="1165" r:id="rId70"/>
    <p:sldId id="1016" r:id="rId71"/>
    <p:sldId id="1155" r:id="rId72"/>
    <p:sldId id="1166" r:id="rId73"/>
    <p:sldId id="1156" r:id="rId74"/>
    <p:sldId id="1167" r:id="rId75"/>
    <p:sldId id="1168" r:id="rId76"/>
    <p:sldId id="1169" r:id="rId77"/>
    <p:sldId id="1073" r:id="rId78"/>
    <p:sldId id="1074" r:id="rId79"/>
    <p:sldId id="1044" r:id="rId80"/>
    <p:sldId id="1045" r:id="rId81"/>
    <p:sldId id="1046" r:id="rId82"/>
    <p:sldId id="1003" r:id="rId83"/>
    <p:sldId id="1048" r:id="rId84"/>
    <p:sldId id="1049" r:id="rId85"/>
    <p:sldId id="1042" r:id="rId86"/>
    <p:sldId id="1004" r:id="rId87"/>
    <p:sldId id="1078" r:id="rId88"/>
    <p:sldId id="1079" r:id="rId89"/>
    <p:sldId id="1090" r:id="rId90"/>
    <p:sldId id="1088" r:id="rId91"/>
    <p:sldId id="1089" r:id="rId92"/>
    <p:sldId id="1083" r:id="rId93"/>
    <p:sldId id="1084" r:id="rId94"/>
    <p:sldId id="1010" r:id="rId95"/>
    <p:sldId id="1030" r:id="rId96"/>
    <p:sldId id="1080" r:id="rId97"/>
    <p:sldId id="1081" r:id="rId98"/>
    <p:sldId id="1082" r:id="rId99"/>
    <p:sldId id="1022" r:id="rId100"/>
    <p:sldId id="1023" r:id="rId101"/>
    <p:sldId id="1032" r:id="rId102"/>
    <p:sldId id="1031" r:id="rId103"/>
    <p:sldId id="997" r:id="rId104"/>
    <p:sldId id="1017" r:id="rId105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071"/>
          </p14:sldIdLst>
        </p14:section>
        <p14:section name="메뉴" id="{54014723-8350-46F9-B9A6-44A5F6D099A2}">
          <p14:sldIdLst>
            <p14:sldId id="1114"/>
            <p14:sldId id="1124"/>
            <p14:sldId id="1120"/>
            <p14:sldId id="1115"/>
            <p14:sldId id="1116"/>
            <p14:sldId id="1117"/>
            <p14:sldId id="1118"/>
            <p14:sldId id="1119"/>
            <p14:sldId id="1113"/>
            <p14:sldId id="1126"/>
            <p14:sldId id="1106"/>
            <p14:sldId id="1122"/>
            <p14:sldId id="1125"/>
          </p14:sldIdLst>
        </p14:section>
        <p14:section name="대리점 관리" id="{ED635F72-47FC-469E-93F9-F09FC2B2F34B}">
          <p14:sldIdLst>
            <p14:sldId id="1131"/>
            <p14:sldId id="1133"/>
            <p14:sldId id="1134"/>
          </p14:sldIdLst>
        </p14:section>
        <p14:section name="BLE 단말기 관리" id="{0D40ED00-91EC-40AE-B2F4-747F5B1ADD4F}">
          <p14:sldIdLst>
            <p14:sldId id="1128"/>
            <p14:sldId id="1129"/>
            <p14:sldId id="1130"/>
          </p14:sldIdLst>
        </p14:section>
        <p14:section name="배차 내역 관리" id="{100B21DC-98E6-48A3-83B1-868EF12165B9}">
          <p14:sldIdLst>
            <p14:sldId id="1143"/>
            <p14:sldId id="1144"/>
          </p14:sldIdLst>
        </p14:section>
        <p14:section name="권역관리" id="{C8F625C1-18FD-4CBD-A5C0-604B85AC2E58}">
          <p14:sldIdLst>
            <p14:sldId id="1141"/>
            <p14:sldId id="1142"/>
          </p14:sldIdLst>
        </p14:section>
        <p14:section name="세차 차량 관리" id="{997E9624-8612-494A-85C8-01B1E8C87574}">
          <p14:sldIdLst>
            <p14:sldId id="1135"/>
            <p14:sldId id="1139"/>
            <p14:sldId id="1140"/>
          </p14:sldIdLst>
        </p14:section>
        <p14:section name="직원 관리" id="{31BC0B37-AD13-4A46-9B6D-1C3ABB8335B4}">
          <p14:sldIdLst>
            <p14:sldId id="1138"/>
            <p14:sldId id="1136"/>
            <p14:sldId id="1137"/>
          </p14:sldIdLst>
        </p14:section>
        <p14:section name="일자별 배차 내역 관리" id="{7534CA6E-4AE6-41A8-B028-69D3A2479258}">
          <p14:sldIdLst>
            <p14:sldId id="1145"/>
            <p14:sldId id="1148"/>
          </p14:sldIdLst>
        </p14:section>
        <p14:section name="쿠폰 내역 관리" id="{3503943D-8E53-4BBE-8D62-FE243BBDBA6B}">
          <p14:sldIdLst>
            <p14:sldId id="1147"/>
          </p14:sldIdLst>
        </p14:section>
        <p14:section name="예약 내역" id="{E50F2220-DF48-4C54-B42A-EADEDF9BEBA4}">
          <p14:sldIdLst>
            <p14:sldId id="1153"/>
          </p14:sldIdLst>
        </p14:section>
        <p14:section name="포인트 내역" id="{D7C6B412-159A-4F04-9C13-AFFCCAA24785}">
          <p14:sldIdLst>
            <p14:sldId id="1154"/>
            <p14:sldId id="1149"/>
            <p14:sldId id="1152"/>
            <p14:sldId id="1151"/>
            <p14:sldId id="1150"/>
          </p14:sldIdLst>
        </p14:section>
        <p14:section name="정비상품관리" id="{9860DA9C-3840-4F64-8E19-8FBF01F7791B}">
          <p14:sldIdLst>
            <p14:sldId id="1123"/>
          </p14:sldIdLst>
        </p14:section>
        <p14:section name="차량 관리" id="{A9E5774B-17F5-43B4-A98D-7803344FA59B}">
          <p14:sldIdLst>
            <p14:sldId id="1108"/>
            <p14:sldId id="1109"/>
            <p14:sldId id="1104"/>
          </p14:sldIdLst>
        </p14:section>
        <p14:section name="01 로그인" id="{CDA63031-98DD-486D-B608-3C23778CB7D1}">
          <p14:sldIdLst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61"/>
            <p14:sldId id="1162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인트로" id="{93041DB5-53A9-4F28-B1CF-DBA5377D5050}">
          <p14:sldIdLst>
            <p14:sldId id="1157"/>
          </p14:sldIdLst>
        </p14:section>
        <p14:section name="사용자앱 로그인" id="{D4F242AD-8BCB-4102-88AB-74C6DA565423}">
          <p14:sldIdLst>
            <p14:sldId id="1159"/>
            <p14:sldId id="1158"/>
            <p14:sldId id="1160"/>
            <p14:sldId id="1163"/>
            <p14:sldId id="1165"/>
            <p14:sldId id="1016"/>
            <p14:sldId id="1155"/>
            <p14:sldId id="1166"/>
            <p14:sldId id="1156"/>
            <p14:sldId id="1167"/>
            <p14:sldId id="1168"/>
            <p14:sldId id="1169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4BD"/>
    <a:srgbClr val="FCD5B5"/>
    <a:srgbClr val="4BACC6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2" autoAdjust="0"/>
    <p:restoredTop sz="92168" autoAdjust="0"/>
  </p:normalViewPr>
  <p:slideViewPr>
    <p:cSldViewPr>
      <p:cViewPr>
        <p:scale>
          <a:sx n="150" d="100"/>
          <a:sy n="150" d="100"/>
        </p:scale>
        <p:origin x="108" y="-13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6.xml"/><Relationship Id="rId13" Type="http://schemas.openxmlformats.org/officeDocument/2006/relationships/slide" Target="slides/slide81.xml"/><Relationship Id="rId18" Type="http://schemas.openxmlformats.org/officeDocument/2006/relationships/slide" Target="slides/slide86.xml"/><Relationship Id="rId26" Type="http://schemas.openxmlformats.org/officeDocument/2006/relationships/slide" Target="slides/slide94.xml"/><Relationship Id="rId3" Type="http://schemas.openxmlformats.org/officeDocument/2006/relationships/slide" Target="slides/slide68.xml"/><Relationship Id="rId21" Type="http://schemas.openxmlformats.org/officeDocument/2006/relationships/slide" Target="slides/slide89.xml"/><Relationship Id="rId7" Type="http://schemas.openxmlformats.org/officeDocument/2006/relationships/slide" Target="slides/slide75.xml"/><Relationship Id="rId12" Type="http://schemas.openxmlformats.org/officeDocument/2006/relationships/slide" Target="slides/slide80.xml"/><Relationship Id="rId17" Type="http://schemas.openxmlformats.org/officeDocument/2006/relationships/slide" Target="slides/slide85.xml"/><Relationship Id="rId25" Type="http://schemas.openxmlformats.org/officeDocument/2006/relationships/slide" Target="slides/slide93.xml"/><Relationship Id="rId2" Type="http://schemas.openxmlformats.org/officeDocument/2006/relationships/slide" Target="slides/slide67.xml"/><Relationship Id="rId16" Type="http://schemas.openxmlformats.org/officeDocument/2006/relationships/slide" Target="slides/slide84.xml"/><Relationship Id="rId20" Type="http://schemas.openxmlformats.org/officeDocument/2006/relationships/slide" Target="slides/slide88.xml"/><Relationship Id="rId29" Type="http://schemas.openxmlformats.org/officeDocument/2006/relationships/slide" Target="slides/slide97.xml"/><Relationship Id="rId1" Type="http://schemas.openxmlformats.org/officeDocument/2006/relationships/slide" Target="slides/slide66.xml"/><Relationship Id="rId6" Type="http://schemas.openxmlformats.org/officeDocument/2006/relationships/slide" Target="slides/slide74.xml"/><Relationship Id="rId11" Type="http://schemas.openxmlformats.org/officeDocument/2006/relationships/slide" Target="slides/slide79.xml"/><Relationship Id="rId24" Type="http://schemas.openxmlformats.org/officeDocument/2006/relationships/slide" Target="slides/slide92.xml"/><Relationship Id="rId32" Type="http://schemas.openxmlformats.org/officeDocument/2006/relationships/slide" Target="slides/slide100.xml"/><Relationship Id="rId5" Type="http://schemas.openxmlformats.org/officeDocument/2006/relationships/slide" Target="slides/slide73.xml"/><Relationship Id="rId15" Type="http://schemas.openxmlformats.org/officeDocument/2006/relationships/slide" Target="slides/slide83.xml"/><Relationship Id="rId23" Type="http://schemas.openxmlformats.org/officeDocument/2006/relationships/slide" Target="slides/slide91.xml"/><Relationship Id="rId28" Type="http://schemas.openxmlformats.org/officeDocument/2006/relationships/slide" Target="slides/slide96.xml"/><Relationship Id="rId10" Type="http://schemas.openxmlformats.org/officeDocument/2006/relationships/slide" Target="slides/slide78.xml"/><Relationship Id="rId19" Type="http://schemas.openxmlformats.org/officeDocument/2006/relationships/slide" Target="slides/slide87.xml"/><Relationship Id="rId31" Type="http://schemas.openxmlformats.org/officeDocument/2006/relationships/slide" Target="slides/slide99.xml"/><Relationship Id="rId4" Type="http://schemas.openxmlformats.org/officeDocument/2006/relationships/slide" Target="slides/slide69.xml"/><Relationship Id="rId9" Type="http://schemas.openxmlformats.org/officeDocument/2006/relationships/slide" Target="slides/slide77.xml"/><Relationship Id="rId14" Type="http://schemas.openxmlformats.org/officeDocument/2006/relationships/slide" Target="slides/slide82.xml"/><Relationship Id="rId22" Type="http://schemas.openxmlformats.org/officeDocument/2006/relationships/slide" Target="slides/slide90.xml"/><Relationship Id="rId27" Type="http://schemas.openxmlformats.org/officeDocument/2006/relationships/slide" Target="slides/slide95.xml"/><Relationship Id="rId30" Type="http://schemas.openxmlformats.org/officeDocument/2006/relationships/slide" Target="slides/slide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80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quation@g-trace.co.k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Admin site</a:t>
            </a:r>
            <a:r>
              <a:rPr lang="ko-KR" altLang="en-US" sz="280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675761" y="779501"/>
            <a:ext cx="521366" cy="25469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051421" y="1403841"/>
            <a:ext cx="521366" cy="129828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1201"/>
              </p:ext>
            </p:extLst>
          </p:nvPr>
        </p:nvGraphicFramePr>
        <p:xfrm>
          <a:off x="6683428" y="2313668"/>
          <a:ext cx="1053000" cy="1710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97764"/>
              </p:ext>
            </p:extLst>
          </p:nvPr>
        </p:nvGraphicFramePr>
        <p:xfrm>
          <a:off x="1504708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10178" y="760886"/>
            <a:ext cx="521366" cy="25841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09439"/>
              </p:ext>
            </p:extLst>
          </p:nvPr>
        </p:nvGraphicFramePr>
        <p:xfrm>
          <a:off x="5383705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77262"/>
              </p:ext>
            </p:extLst>
          </p:nvPr>
        </p:nvGraphicFramePr>
        <p:xfrm>
          <a:off x="2786533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3752835" y="1403543"/>
            <a:ext cx="521366" cy="12988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96936"/>
              </p:ext>
            </p:extLst>
          </p:nvPr>
        </p:nvGraphicFramePr>
        <p:xfrm>
          <a:off x="4085120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5400000" flipH="1" flipV="1">
            <a:off x="4402128" y="2052837"/>
            <a:ext cx="521366" cy="2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75455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기분적인 단위의 소그룹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430536" y="3752470"/>
            <a:ext cx="10118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본인 차량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50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45731"/>
              </p:ext>
            </p:extLst>
          </p:nvPr>
        </p:nvGraphicFramePr>
        <p:xfrm>
          <a:off x="280167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758662" y="1409371"/>
            <a:ext cx="521366" cy="1287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9439"/>
              </p:ext>
            </p:extLst>
          </p:nvPr>
        </p:nvGraphicFramePr>
        <p:xfrm>
          <a:off x="4083502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401319" y="2052028"/>
            <a:ext cx="521366" cy="191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80788"/>
              </p:ext>
            </p:extLst>
          </p:nvPr>
        </p:nvGraphicFramePr>
        <p:xfrm>
          <a:off x="5382089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50613" y="1404649"/>
            <a:ext cx="521366" cy="12966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297549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27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1213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46940" y="129315"/>
            <a:ext cx="521366" cy="384734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39797" y="-216201"/>
            <a:ext cx="521366" cy="45383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385397" y="1038199"/>
            <a:ext cx="521366" cy="20295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03795"/>
              </p:ext>
            </p:extLst>
          </p:nvPr>
        </p:nvGraphicFramePr>
        <p:xfrm>
          <a:off x="8643166" y="2313668"/>
          <a:ext cx="1053000" cy="168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17975"/>
              </p:ext>
            </p:extLst>
          </p:nvPr>
        </p:nvGraphicFramePr>
        <p:xfrm>
          <a:off x="200472" y="2313668"/>
          <a:ext cx="1166963" cy="3014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trike="sng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trike="sngStrike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그룹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117020" y="1800190"/>
            <a:ext cx="522162" cy="5063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74217"/>
              </p:ext>
            </p:extLst>
          </p:nvPr>
        </p:nvGraphicFramePr>
        <p:xfrm>
          <a:off x="1568624" y="2313668"/>
          <a:ext cx="1148108" cy="2375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9649"/>
              </p:ext>
            </p:extLst>
          </p:nvPr>
        </p:nvGraphicFramePr>
        <p:xfrm>
          <a:off x="3440832" y="2314464"/>
          <a:ext cx="1368152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2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작업자별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작업 현황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26303" y="808677"/>
            <a:ext cx="521366" cy="24886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7379"/>
              </p:ext>
            </p:extLst>
          </p:nvPr>
        </p:nvGraphicFramePr>
        <p:xfrm>
          <a:off x="5999446" y="2313668"/>
          <a:ext cx="1322841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841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26895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34099"/>
              </p:ext>
            </p:extLst>
          </p:nvPr>
        </p:nvGraphicFramePr>
        <p:xfrm>
          <a:off x="3912703" y="3836080"/>
          <a:ext cx="169186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86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정산 내역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 별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월단위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레포트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월단위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524000" y="5322721"/>
            <a:ext cx="545854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‘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05210"/>
              </p:ext>
            </p:extLst>
          </p:nvPr>
        </p:nvGraphicFramePr>
        <p:xfrm>
          <a:off x="6760177" y="3836080"/>
          <a:ext cx="1433183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318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22287" y="5695263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1515" y="226021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4000" y="379762"/>
            <a:ext cx="548772" cy="653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6916" y="459776"/>
            <a:ext cx="710555" cy="53904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2201"/>
              </p:ext>
            </p:extLst>
          </p:nvPr>
        </p:nvGraphicFramePr>
        <p:xfrm>
          <a:off x="1240582" y="1360999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52910" y="226022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573459" y="241486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29781"/>
              </p:ext>
            </p:extLst>
          </p:nvPr>
        </p:nvGraphicFramePr>
        <p:xfrm>
          <a:off x="2580257" y="910253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2007" y="631394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30524" y="948150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592896" y="1196612"/>
            <a:ext cx="1193465" cy="216761"/>
            <a:chOff x="9812992" y="1180668"/>
            <a:chExt cx="1193465" cy="216761"/>
          </a:xfrm>
        </p:grpSpPr>
        <p:grpSp>
          <p:nvGrpSpPr>
            <p:cNvPr id="13" name="그룹 1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3430524" y="1201886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86656" y="1196410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6656" y="931636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62417" y="950646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2007" y="149373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64808"/>
              </p:ext>
            </p:extLst>
          </p:nvPr>
        </p:nvGraphicFramePr>
        <p:xfrm>
          <a:off x="2576736" y="1772816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95" y="694032"/>
            <a:ext cx="3025378" cy="1805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2573460" y="5725681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66245" y="5950543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086924" y="1559858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680" y="1502758"/>
            <a:ext cx="1046347" cy="2438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221626" y="271354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5450689" y="287033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52910" y="226021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24609" y="5967732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45945" y="585552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96643" y="64424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821436" y="150200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09775" y="19551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760677" y="532683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5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174"/>
              </p:ext>
            </p:extLst>
          </p:nvPr>
        </p:nvGraphicFramePr>
        <p:xfrm>
          <a:off x="7761312" y="867783"/>
          <a:ext cx="2049438" cy="516920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메뉴의 위치를 표시를 하면 해당 부문의 좌측은 고정이 되어 있으면 우측의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logout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버튼은 화면의 오른쪽 끝에 고정이 되어서 표시가됨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Footer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는 고정이 되면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의 내용이 커지더라고 이동을 하지않음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메뉴에 버튼에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따라서 아래의 내용이 출력이 되는 형태임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닫기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버튼은 없슴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는 추가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–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재조회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excel 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형태의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나타냄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list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개수가 기본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30, 50, 100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개로 나타냄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List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의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개수가 늘어나면 세로 스크롤이 생김 화면의 폭이 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800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이하로 떨어지면  가로 스크롤이 생김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10801"/>
              </p:ext>
            </p:extLst>
          </p:nvPr>
        </p:nvGraphicFramePr>
        <p:xfrm>
          <a:off x="98945" y="1782341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59517"/>
              </p:ext>
            </p:extLst>
          </p:nvPr>
        </p:nvGraphicFramePr>
        <p:xfrm>
          <a:off x="1435099" y="2194158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1273" y="647363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44768" y="5153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82972" y="6389074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504308" y="62768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555006" y="106559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679799" y="192334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468138" y="237650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19040" y="954025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8103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정비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222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상품 조회 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45527"/>
              </p:ext>
            </p:extLst>
          </p:nvPr>
        </p:nvGraphicFramePr>
        <p:xfrm>
          <a:off x="1435099" y="2194158"/>
          <a:ext cx="6275921" cy="40058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860"/>
                <a:gridCol w="712267"/>
                <a:gridCol w="760975"/>
                <a:gridCol w="694678"/>
                <a:gridCol w="1393583"/>
                <a:gridCol w="667785"/>
                <a:gridCol w="614098"/>
                <a:gridCol w="117767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7622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56656" y="1556792"/>
            <a:ext cx="11528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정보 그룹 관리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2680" y="2276872"/>
            <a:ext cx="1656184" cy="33843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062816" y="2060848"/>
            <a:ext cx="15220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그룹명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144688" y="2351136"/>
            <a:ext cx="139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강남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서초 금액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부산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4688" y="5805264"/>
            <a:ext cx="1152128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등록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수정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삭제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53250" y="2276292"/>
            <a:ext cx="3546153" cy="331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309052" y="2060848"/>
            <a:ext cx="1075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상품명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27067"/>
              </p:ext>
            </p:extLst>
          </p:nvPr>
        </p:nvGraphicFramePr>
        <p:xfrm>
          <a:off x="4088903" y="2276292"/>
          <a:ext cx="3528393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0954"/>
                <a:gridCol w="490954"/>
                <a:gridCol w="478830"/>
                <a:gridCol w="372323"/>
                <a:gridCol w="460293"/>
                <a:gridCol w="423287"/>
                <a:gridCol w="81175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46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232920" y="256490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237682" y="277445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8157" y="301257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17418" y="3052153"/>
            <a:ext cx="1656218" cy="288612"/>
          </a:xfrm>
          <a:prstGeom prst="rect">
            <a:avLst/>
          </a:prstGeom>
          <a:solidFill>
            <a:schemeClr val="accent5">
              <a:alpha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4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89540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20143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대표자명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법인번호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대리점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대리점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02532"/>
              </p:ext>
            </p:extLst>
          </p:nvPr>
        </p:nvGraphicFramePr>
        <p:xfrm>
          <a:off x="95223" y="2093430"/>
          <a:ext cx="745971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4369"/>
                <a:gridCol w="597462"/>
                <a:gridCol w="718112"/>
                <a:gridCol w="1027932"/>
                <a:gridCol w="514912"/>
                <a:gridCol w="746688"/>
                <a:gridCol w="746688"/>
                <a:gridCol w="746688"/>
                <a:gridCol w="1152128"/>
                <a:gridCol w="449825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 주소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법인번호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FAX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특이사항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직원수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2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57024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693"/>
              </p:ext>
            </p:extLst>
          </p:nvPr>
        </p:nvGraphicFramePr>
        <p:xfrm>
          <a:off x="1057936" y="2179341"/>
          <a:ext cx="5923743" cy="2501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법인번호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226294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339214" y="222537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4309" y="3478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1542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회사 로그 표시 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89301" y="298053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89301" y="324473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96316" y="350206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067054" y="3779511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889301" y="3790168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889301" y="3998253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89301" y="421513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0801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36924" y="220465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473522"/>
            <a:ext cx="491091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60688"/>
              </p:ext>
            </p:extLst>
          </p:nvPr>
        </p:nvGraphicFramePr>
        <p:xfrm>
          <a:off x="1063694" y="479715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1286481"/>
                <a:gridCol w="3228566"/>
              </a:tblGrid>
              <a:tr h="235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직    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6052"/>
              </p:ext>
            </p:extLst>
          </p:nvPr>
        </p:nvGraphicFramePr>
        <p:xfrm>
          <a:off x="1095053" y="5026385"/>
          <a:ext cx="5874171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2216696" y="525429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671694" y="2060848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9230" y="2060848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79790" y="213105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762992" y="2131056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81276" y="2595560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56238" y="2595560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59394"/>
              </p:ext>
            </p:extLst>
          </p:nvPr>
        </p:nvGraphicFramePr>
        <p:xfrm>
          <a:off x="1715333" y="2915366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1689230" y="4234932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87877" y="2595560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42335" y="250687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092893" y="355315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40632" y="1898465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16896" y="45369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15794" y="45369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7455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79696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4292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79130"/>
              </p:ext>
            </p:extLst>
          </p:nvPr>
        </p:nvGraphicFramePr>
        <p:xfrm>
          <a:off x="95223" y="2093430"/>
          <a:ext cx="7522073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7654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2012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421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51" name="타원 50"/>
          <p:cNvSpPr/>
          <p:nvPr/>
        </p:nvSpPr>
        <p:spPr>
          <a:xfrm>
            <a:off x="2577280" y="338792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7463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미분류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고객차량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기타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대리점이 선택이 되지 않으면 아래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popup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표시를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선택되면 다음 페이지 참조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다음 페이지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 pop up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참조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95925"/>
              </p:ext>
            </p:extLst>
          </p:nvPr>
        </p:nvGraphicFramePr>
        <p:xfrm>
          <a:off x="152806" y="1271728"/>
          <a:ext cx="7517994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0118"/>
                <a:gridCol w="1091558"/>
                <a:gridCol w="684035"/>
                <a:gridCol w="1164409"/>
                <a:gridCol w="738026"/>
                <a:gridCol w="1224136"/>
                <a:gridCol w="576064"/>
                <a:gridCol w="134964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0753"/>
              </p:ext>
            </p:extLst>
          </p:nvPr>
        </p:nvGraphicFramePr>
        <p:xfrm>
          <a:off x="95057" y="2112553"/>
          <a:ext cx="7589485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83289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99" y="1046639"/>
            <a:ext cx="3025378" cy="1805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73348" y="1880472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10119439" y="242088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0883441" y="19813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131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6131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40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5540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2069" y="2051700"/>
            <a:ext cx="6062957" cy="4220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2035" y="20548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083367" y="2144613"/>
            <a:ext cx="12618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단말기 등록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972659" y="24848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7684"/>
              </p:ext>
            </p:extLst>
          </p:nvPr>
        </p:nvGraphicFramePr>
        <p:xfrm>
          <a:off x="1057936" y="2674249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889301" y="2721202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39214" y="2720279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89301" y="2965593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914309" y="2727090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1" y="2727090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4926078" y="2960913"/>
            <a:ext cx="1193465" cy="216761"/>
            <a:chOff x="9812992" y="1180668"/>
            <a:chExt cx="1193465" cy="216761"/>
          </a:xfrm>
        </p:grpSpPr>
        <p:grpSp>
          <p:nvGrpSpPr>
            <p:cNvPr id="63" name="그룹 6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3" name="TextBox 72"/>
          <p:cNvSpPr txBox="1"/>
          <p:nvPr/>
        </p:nvSpPr>
        <p:spPr bwMode="auto">
          <a:xfrm>
            <a:off x="965039" y="3414530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81791"/>
              </p:ext>
            </p:extLst>
          </p:nvPr>
        </p:nvGraphicFramePr>
        <p:xfrm>
          <a:off x="1057936" y="3609185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880565" y="3655842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880565" y="389725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861890" y="3660604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885093" y="4162360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984491" y="4551623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60679"/>
              </p:ext>
            </p:extLst>
          </p:nvPr>
        </p:nvGraphicFramePr>
        <p:xfrm>
          <a:off x="1077388" y="4746278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1900017" y="4792935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81342" y="479769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09773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84" name="그림 83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92" y="3901373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6335462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330559" y="478332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895506" y="5026065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89885" y="5311038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9" name="그림 88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61" y="480139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1880565" y="5558434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9956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  장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120655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0762" y="21312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37728" y="307077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1342" y="5040133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271112" y="356504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352063" y="357328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221685" y="469362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472" y="89487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8008" y="89487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0220" y="97680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1770" y="965084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0054" y="142958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5016" y="142958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54238"/>
              </p:ext>
            </p:extLst>
          </p:nvPr>
        </p:nvGraphicFramePr>
        <p:xfrm>
          <a:off x="244111" y="177281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218008" y="306896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6655" y="142958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5377" y="867782"/>
            <a:ext cx="3502200" cy="27900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fontAlgn="ctr"/>
            <a:r>
              <a:rPr lang="ko-KR" altLang="ko-KR" sz="800"/>
              <a:t>사용자명</a:t>
            </a:r>
          </a:p>
          <a:p>
            <a:pPr fontAlgn="ctr"/>
            <a:r>
              <a:rPr lang="ko-KR" altLang="ko-KR" sz="800"/>
              <a:t>사용자</a:t>
            </a:r>
            <a:r>
              <a:rPr lang="en-US" altLang="ko-KR" sz="800"/>
              <a:t>ID</a:t>
            </a:r>
            <a:endParaRPr lang="ko-KR" altLang="ko-KR" sz="800"/>
          </a:p>
          <a:p>
            <a:pPr fontAlgn="ctr"/>
            <a:r>
              <a:rPr lang="ko-KR" altLang="ko-KR" sz="800"/>
              <a:t>차량번호</a:t>
            </a:r>
            <a:r>
              <a:rPr lang="en-US" altLang="ko-KR" sz="800"/>
              <a:t> </a:t>
            </a:r>
            <a:endParaRPr lang="ko-KR" altLang="ko-KR" sz="800"/>
          </a:p>
          <a:p>
            <a:pPr fontAlgn="ctr"/>
            <a:r>
              <a:rPr lang="ko-KR" altLang="ko-KR" sz="800" b="1"/>
              <a:t>차종</a:t>
            </a:r>
            <a:endParaRPr lang="ko-KR" altLang="ko-KR" sz="800"/>
          </a:p>
          <a:p>
            <a:pPr fontAlgn="ctr"/>
            <a:r>
              <a:rPr lang="ko-KR" altLang="ko-KR" sz="800"/>
              <a:t>강일만</a:t>
            </a:r>
          </a:p>
          <a:p>
            <a:pPr fontAlgn="ctr"/>
            <a:r>
              <a:rPr lang="en-US" altLang="ko-KR" sz="800"/>
              <a:t>Equation72@naver.com</a:t>
            </a:r>
            <a:endParaRPr lang="ko-KR" altLang="ko-KR" sz="800"/>
          </a:p>
          <a:p>
            <a:pPr fontAlgn="ctr"/>
            <a:r>
              <a:rPr lang="en-US" altLang="ko-KR" sz="800"/>
              <a:t>72</a:t>
            </a:r>
            <a:r>
              <a:rPr lang="ko-KR" altLang="ko-KR" sz="800"/>
              <a:t>고</a:t>
            </a:r>
            <a:r>
              <a:rPr lang="en-US" altLang="ko-KR" sz="800"/>
              <a:t>1738</a:t>
            </a:r>
            <a:endParaRPr lang="ko-KR" altLang="ko-KR" sz="800"/>
          </a:p>
          <a:p>
            <a:pPr fontAlgn="ctr"/>
            <a:r>
              <a:rPr lang="ko-KR" altLang="ko-KR" sz="800"/>
              <a:t>소형차종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42913" y="8677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5125" y="9497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016675" y="9379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사용자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4959" y="14024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09921" y="14024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51913"/>
              </p:ext>
            </p:extLst>
          </p:nvPr>
        </p:nvGraphicFramePr>
        <p:xfrm>
          <a:off x="3969016" y="1745723"/>
          <a:ext cx="3426273" cy="12799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1737"/>
                <a:gridCol w="1240400"/>
                <a:gridCol w="559363"/>
                <a:gridCol w="111477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0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이선희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박수동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하태훈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auto">
          <a:xfrm>
            <a:off x="3942913" y="304361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41560" y="14024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사용자명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32596"/>
              </p:ext>
            </p:extLst>
          </p:nvPr>
        </p:nvGraphicFramePr>
        <p:xfrm>
          <a:off x="7761312" y="867783"/>
          <a:ext cx="2049438" cy="458121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대표 담당자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연락처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선택가능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ID,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차량번호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로 선택 가능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선택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직원명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연락처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작업 권역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선택 가능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71113" y="134090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83045" y="13138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01574" y="275701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848893" y="277847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9410" y="73249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67313" y="63684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0471" y="3807406"/>
            <a:ext cx="3754309" cy="28436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8008" y="3807407"/>
            <a:ext cx="3729152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70982" y="39010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770" y="3877615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10054" y="4342119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85016" y="4342119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39618"/>
              </p:ext>
            </p:extLst>
          </p:nvPr>
        </p:nvGraphicFramePr>
        <p:xfrm>
          <a:off x="244111" y="4685347"/>
          <a:ext cx="3673045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4874"/>
                <a:gridCol w="534874"/>
                <a:gridCol w="545589"/>
                <a:gridCol w="691578"/>
                <a:gridCol w="136613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8008" y="5981491"/>
            <a:ext cx="370736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6655" y="4342119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1113" y="425343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701574" y="566954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9410" y="3645024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47444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46342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59179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58077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047444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46342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4211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11655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내역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234678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 내역 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4119"/>
              </p:ext>
            </p:extLst>
          </p:nvPr>
        </p:nvGraphicFramePr>
        <p:xfrm>
          <a:off x="118231" y="2085394"/>
          <a:ext cx="7499065" cy="38896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672075"/>
                <a:gridCol w="655638"/>
                <a:gridCol w="1006475"/>
                <a:gridCol w="1815558"/>
                <a:gridCol w="936104"/>
                <a:gridCol w="1080120"/>
                <a:gridCol w="108012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기준요일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근무 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배차 간격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 내역 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배차 내역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18510"/>
              </p:ext>
            </p:extLst>
          </p:nvPr>
        </p:nvGraphicFramePr>
        <p:xfrm>
          <a:off x="933821" y="2251349"/>
          <a:ext cx="5911288" cy="195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704"/>
                <a:gridCol w="2376264"/>
                <a:gridCol w="864096"/>
                <a:gridCol w="2016224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7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근무시간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배차간격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948564" y="2298302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08162" y="2297379"/>
            <a:ext cx="505311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948563" y="2542693"/>
            <a:ext cx="48500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83232" y="3020509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3913473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948564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81807" y="2075332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47934" y="2289513"/>
            <a:ext cx="165065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48361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3233" y="3305024"/>
            <a:ext cx="422144" cy="123111"/>
            <a:chOff x="2201265" y="3230193"/>
            <a:chExt cx="422144" cy="123111"/>
          </a:xfrm>
        </p:grpSpPr>
        <p:sp>
          <p:nvSpPr>
            <p:cNvPr id="7" name="직사각형 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197382" y="3305024"/>
            <a:ext cx="422144" cy="123111"/>
            <a:chOff x="2201265" y="3230193"/>
            <a:chExt cx="422144" cy="123111"/>
          </a:xfrm>
        </p:grpSpPr>
        <p:sp>
          <p:nvSpPr>
            <p:cNvPr id="70" name="직사각형 6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719896" y="3305024"/>
            <a:ext cx="422144" cy="123111"/>
            <a:chOff x="2201265" y="3230193"/>
            <a:chExt cx="422144" cy="123111"/>
          </a:xfrm>
        </p:grpSpPr>
        <p:sp>
          <p:nvSpPr>
            <p:cNvPr id="76" name="직사각형 7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275210" y="3305024"/>
            <a:ext cx="422144" cy="123111"/>
            <a:chOff x="2201265" y="3230193"/>
            <a:chExt cx="422144" cy="123111"/>
          </a:xfrm>
        </p:grpSpPr>
        <p:sp>
          <p:nvSpPr>
            <p:cNvPr id="79" name="직사각형 7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수요일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799359" y="3305024"/>
            <a:ext cx="422144" cy="123111"/>
            <a:chOff x="2201265" y="3230193"/>
            <a:chExt cx="422144" cy="123111"/>
          </a:xfrm>
        </p:grpSpPr>
        <p:sp>
          <p:nvSpPr>
            <p:cNvPr id="82" name="직사각형 8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목요일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321873" y="3305024"/>
            <a:ext cx="422144" cy="123111"/>
            <a:chOff x="2201265" y="3230193"/>
            <a:chExt cx="422144" cy="123111"/>
          </a:xfrm>
        </p:grpSpPr>
        <p:sp>
          <p:nvSpPr>
            <p:cNvPr id="85" name="직사각형 8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금요일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809884" y="3305024"/>
            <a:ext cx="422144" cy="123111"/>
            <a:chOff x="2201265" y="3230193"/>
            <a:chExt cx="422144" cy="123111"/>
          </a:xfrm>
        </p:grpSpPr>
        <p:sp>
          <p:nvSpPr>
            <p:cNvPr id="88" name="직사각형 8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660533" y="3563170"/>
            <a:ext cx="329169" cy="123111"/>
            <a:chOff x="2201265" y="3230193"/>
            <a:chExt cx="329169" cy="123111"/>
          </a:xfrm>
        </p:grpSpPr>
        <p:sp>
          <p:nvSpPr>
            <p:cNvPr id="93" name="직사각형 9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053505" y="3563170"/>
            <a:ext cx="329169" cy="123111"/>
            <a:chOff x="2201265" y="3230193"/>
            <a:chExt cx="329169" cy="123111"/>
          </a:xfrm>
        </p:grpSpPr>
        <p:sp>
          <p:nvSpPr>
            <p:cNvPr id="101" name="직사각형 10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446477" y="3563170"/>
            <a:ext cx="329169" cy="123111"/>
            <a:chOff x="2201265" y="3230193"/>
            <a:chExt cx="329169" cy="123111"/>
          </a:xfrm>
        </p:grpSpPr>
        <p:sp>
          <p:nvSpPr>
            <p:cNvPr id="104" name="직사각형 10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839449" y="3563170"/>
            <a:ext cx="329169" cy="123111"/>
            <a:chOff x="2201265" y="3230193"/>
            <a:chExt cx="329169" cy="123111"/>
          </a:xfrm>
        </p:grpSpPr>
        <p:sp>
          <p:nvSpPr>
            <p:cNvPr id="112" name="직사각형 11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232421" y="3563170"/>
            <a:ext cx="329169" cy="123111"/>
            <a:chOff x="2201265" y="3230193"/>
            <a:chExt cx="329169" cy="123111"/>
          </a:xfrm>
        </p:grpSpPr>
        <p:sp>
          <p:nvSpPr>
            <p:cNvPr id="115" name="직사각형 11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625393" y="3563170"/>
            <a:ext cx="329169" cy="123111"/>
            <a:chOff x="2201265" y="3230193"/>
            <a:chExt cx="329169" cy="123111"/>
          </a:xfrm>
        </p:grpSpPr>
        <p:sp>
          <p:nvSpPr>
            <p:cNvPr id="118" name="직사각형 11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8365" y="3563170"/>
            <a:ext cx="366039" cy="123111"/>
            <a:chOff x="2201265" y="3230193"/>
            <a:chExt cx="366039" cy="123111"/>
          </a:xfrm>
        </p:grpSpPr>
        <p:sp>
          <p:nvSpPr>
            <p:cNvPr id="121" name="직사각형 12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448207" y="3563170"/>
            <a:ext cx="329169" cy="123111"/>
            <a:chOff x="2201265" y="3230193"/>
            <a:chExt cx="329169" cy="123111"/>
          </a:xfrm>
        </p:grpSpPr>
        <p:sp>
          <p:nvSpPr>
            <p:cNvPr id="124" name="직사각형 12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841179" y="3563170"/>
            <a:ext cx="329169" cy="123111"/>
            <a:chOff x="2201265" y="3230193"/>
            <a:chExt cx="329169" cy="123111"/>
          </a:xfrm>
        </p:grpSpPr>
        <p:sp>
          <p:nvSpPr>
            <p:cNvPr id="127" name="직사각형 12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34151" y="3563170"/>
            <a:ext cx="329169" cy="123111"/>
            <a:chOff x="2201265" y="3230193"/>
            <a:chExt cx="329169" cy="123111"/>
          </a:xfrm>
        </p:grpSpPr>
        <p:sp>
          <p:nvSpPr>
            <p:cNvPr id="130" name="직사각형 12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627123" y="3563170"/>
            <a:ext cx="329169" cy="123111"/>
            <a:chOff x="2201265" y="3230193"/>
            <a:chExt cx="329169" cy="123111"/>
          </a:xfrm>
        </p:grpSpPr>
        <p:sp>
          <p:nvSpPr>
            <p:cNvPr id="133" name="직사각형 13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020095" y="3563170"/>
            <a:ext cx="329169" cy="123111"/>
            <a:chOff x="2201265" y="3230193"/>
            <a:chExt cx="329169" cy="123111"/>
          </a:xfrm>
        </p:grpSpPr>
        <p:sp>
          <p:nvSpPr>
            <p:cNvPr id="136" name="직사각형 13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1662121" y="3759391"/>
            <a:ext cx="329169" cy="123111"/>
            <a:chOff x="2201265" y="3230193"/>
            <a:chExt cx="329169" cy="123111"/>
          </a:xfrm>
        </p:grpSpPr>
        <p:sp>
          <p:nvSpPr>
            <p:cNvPr id="139" name="직사각형 13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062186" y="3756987"/>
            <a:ext cx="329169" cy="123111"/>
            <a:chOff x="2201265" y="3230193"/>
            <a:chExt cx="329169" cy="123111"/>
          </a:xfrm>
        </p:grpSpPr>
        <p:sp>
          <p:nvSpPr>
            <p:cNvPr id="145" name="직사각형 14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455158" y="3756987"/>
            <a:ext cx="329169" cy="123111"/>
            <a:chOff x="2201265" y="3230193"/>
            <a:chExt cx="329169" cy="123111"/>
          </a:xfrm>
        </p:grpSpPr>
        <p:sp>
          <p:nvSpPr>
            <p:cNvPr id="148" name="직사각형 14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2848130" y="3756987"/>
            <a:ext cx="329169" cy="123111"/>
            <a:chOff x="2201265" y="3230193"/>
            <a:chExt cx="329169" cy="123111"/>
          </a:xfrm>
        </p:grpSpPr>
        <p:sp>
          <p:nvSpPr>
            <p:cNvPr id="151" name="직사각형 15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241102" y="3756987"/>
            <a:ext cx="329169" cy="123111"/>
            <a:chOff x="2201265" y="3230193"/>
            <a:chExt cx="329169" cy="123111"/>
          </a:xfrm>
        </p:grpSpPr>
        <p:sp>
          <p:nvSpPr>
            <p:cNvPr id="154" name="직사각형 15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3634074" y="3756987"/>
            <a:ext cx="329169" cy="123111"/>
            <a:chOff x="2201265" y="3230193"/>
            <a:chExt cx="329169" cy="123111"/>
          </a:xfrm>
        </p:grpSpPr>
        <p:sp>
          <p:nvSpPr>
            <p:cNvPr id="157" name="직사각형 15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027046" y="3756987"/>
            <a:ext cx="329169" cy="123111"/>
            <a:chOff x="2201265" y="3230193"/>
            <a:chExt cx="329169" cy="123111"/>
          </a:xfrm>
        </p:grpSpPr>
        <p:sp>
          <p:nvSpPr>
            <p:cNvPr id="160" name="직사각형 15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420018" y="3756987"/>
            <a:ext cx="366039" cy="123111"/>
            <a:chOff x="2201265" y="3230193"/>
            <a:chExt cx="366039" cy="123111"/>
          </a:xfrm>
        </p:grpSpPr>
        <p:sp>
          <p:nvSpPr>
            <p:cNvPr id="163" name="직사각형 16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849860" y="3756987"/>
            <a:ext cx="329169" cy="123111"/>
            <a:chOff x="2201265" y="3230193"/>
            <a:chExt cx="329169" cy="123111"/>
          </a:xfrm>
        </p:grpSpPr>
        <p:sp>
          <p:nvSpPr>
            <p:cNvPr id="166" name="직사각형 16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5242832" y="3756987"/>
            <a:ext cx="329169" cy="123111"/>
            <a:chOff x="2201265" y="3230193"/>
            <a:chExt cx="329169" cy="123111"/>
          </a:xfrm>
        </p:grpSpPr>
        <p:sp>
          <p:nvSpPr>
            <p:cNvPr id="169" name="직사각형 16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5635804" y="3756987"/>
            <a:ext cx="329169" cy="123111"/>
            <a:chOff x="2201265" y="3230193"/>
            <a:chExt cx="329169" cy="123111"/>
          </a:xfrm>
        </p:grpSpPr>
        <p:sp>
          <p:nvSpPr>
            <p:cNvPr id="172" name="직사각형 17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028776" y="3756987"/>
            <a:ext cx="329169" cy="123111"/>
            <a:chOff x="2201265" y="3230193"/>
            <a:chExt cx="329169" cy="123111"/>
          </a:xfrm>
        </p:grpSpPr>
        <p:sp>
          <p:nvSpPr>
            <p:cNvPr id="175" name="직사각형 17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1666219" y="3996414"/>
            <a:ext cx="1112731" cy="220861"/>
            <a:chOff x="4926078" y="2952923"/>
            <a:chExt cx="1112731" cy="220861"/>
          </a:xfrm>
        </p:grpSpPr>
        <p:grpSp>
          <p:nvGrpSpPr>
            <p:cNvPr id="184" name="그룹 183"/>
            <p:cNvGrpSpPr/>
            <p:nvPr/>
          </p:nvGrpSpPr>
          <p:grpSpPr>
            <a:xfrm>
              <a:off x="4926078" y="2952923"/>
              <a:ext cx="520579" cy="215444"/>
              <a:chOff x="3355576" y="1263570"/>
              <a:chExt cx="520579" cy="215444"/>
            </a:xfrm>
          </p:grpSpPr>
          <p:sp>
            <p:nvSpPr>
              <p:cNvPr id="191" name="타원 19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3470275" y="1263570"/>
                <a:ext cx="4058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30</a:t>
                </a:r>
                <a:r>
                  <a:rPr lang="ko-KR" altLang="en-US" sz="800" smtClean="0">
                    <a:latin typeface="현대체 mediurr"/>
                  </a:rPr>
                  <a:t>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5465969" y="2958340"/>
              <a:ext cx="572840" cy="215444"/>
              <a:chOff x="3288660" y="1268987"/>
              <a:chExt cx="572840" cy="215444"/>
            </a:xfrm>
          </p:grpSpPr>
          <p:sp>
            <p:nvSpPr>
              <p:cNvPr id="189" name="타원 188"/>
              <p:cNvSpPr/>
              <p:nvPr/>
            </p:nvSpPr>
            <p:spPr>
              <a:xfrm>
                <a:off x="3288660" y="1293038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412338" y="1268987"/>
                <a:ext cx="4491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1</a:t>
                </a:r>
                <a:r>
                  <a:rPr lang="ko-KR" altLang="en-US" sz="800" smtClean="0">
                    <a:latin typeface="현대체 mediurr"/>
                  </a:rPr>
                  <a:t>시간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8408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62368"/>
              </p:ext>
            </p:extLst>
          </p:nvPr>
        </p:nvGraphicFramePr>
        <p:xfrm>
          <a:off x="95223" y="2093430"/>
          <a:ext cx="535063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52475"/>
                <a:gridCol w="413312"/>
                <a:gridCol w="1006475"/>
                <a:gridCol w="551425"/>
                <a:gridCol w="514912"/>
                <a:gridCol w="746688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등록동수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632520" y="1138293"/>
            <a:ext cx="6768751" cy="5459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32487" y="1146128"/>
            <a:ext cx="676878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 bwMode="auto">
          <a:xfrm>
            <a:off x="775573" y="1202786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권역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 bwMode="auto">
          <a:xfrm>
            <a:off x="835682" y="164451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63960"/>
              </p:ext>
            </p:extLst>
          </p:nvPr>
        </p:nvGraphicFramePr>
        <p:xfrm>
          <a:off x="784199" y="1943049"/>
          <a:ext cx="6473056" cy="41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8"/>
                <a:gridCol w="2407298"/>
                <a:gridCol w="852852"/>
                <a:gridCol w="2388218"/>
              </a:tblGrid>
              <a:tr h="289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된 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16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44560" y="1987548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744560" y="2267276"/>
            <a:ext cx="52764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4063386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7022638" y="12131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2962284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171537" y="198754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4971349" y="1995991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6398326" y="199599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2310"/>
              </p:ext>
            </p:extLst>
          </p:nvPr>
        </p:nvGraphicFramePr>
        <p:xfrm>
          <a:off x="98414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57759"/>
              </p:ext>
            </p:extLst>
          </p:nvPr>
        </p:nvGraphicFramePr>
        <p:xfrm>
          <a:off x="419441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1097902" y="316031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97902" y="338403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97902" y="36172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04252" y="386559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104252" y="408930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104252" y="4322553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7902" y="4585282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097902" y="480900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97902" y="5042245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90179" y="529374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090179" y="551745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307918" y="31330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307918" y="33720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307918" y="36109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307918" y="38498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07918" y="40887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307918" y="43277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07918" y="45666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307918" y="48055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7918" y="50444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07918" y="52834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307918" y="552235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Button"/>
          <p:cNvSpPr>
            <a:spLocks/>
          </p:cNvSpPr>
          <p:nvPr/>
        </p:nvSpPr>
        <p:spPr bwMode="auto">
          <a:xfrm>
            <a:off x="3205203" y="5813421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추가 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2" name="Button"/>
          <p:cNvSpPr>
            <a:spLocks/>
          </p:cNvSpPr>
          <p:nvPr/>
        </p:nvSpPr>
        <p:spPr bwMode="auto">
          <a:xfrm>
            <a:off x="5232612" y="580676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3" name="Button"/>
          <p:cNvSpPr>
            <a:spLocks/>
          </p:cNvSpPr>
          <p:nvPr/>
        </p:nvSpPr>
        <p:spPr bwMode="auto">
          <a:xfrm>
            <a:off x="6119076" y="5802583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effectLst/>
                <a:latin typeface="+mn-ea"/>
              </a:rPr>
              <a:t>취소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4" name="Button"/>
          <p:cNvSpPr>
            <a:spLocks/>
          </p:cNvSpPr>
          <p:nvPr/>
        </p:nvSpPr>
        <p:spPr bwMode="auto">
          <a:xfrm>
            <a:off x="4403699" y="580981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78226" y="2551620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05203" y="2551620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6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72624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3970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091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914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89133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546863"/>
                <a:gridCol w="614236"/>
                <a:gridCol w="616512"/>
                <a:gridCol w="856225"/>
                <a:gridCol w="616512"/>
                <a:gridCol w="718112"/>
                <a:gridCol w="754625"/>
                <a:gridCol w="597462"/>
                <a:gridCol w="1351089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차랑번호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세차장비 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운영 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 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기본모델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다마스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차량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63820"/>
              </p:ext>
            </p:extLst>
          </p:nvPr>
        </p:nvGraphicFramePr>
        <p:xfrm>
          <a:off x="1057936" y="2179341"/>
          <a:ext cx="5923743" cy="231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36"/>
                <a:gridCol w="2232248"/>
                <a:gridCol w="792088"/>
                <a:gridCol w="1956671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차량번호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세차모델설치일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지정일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BLE 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2072679" y="2226294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32277" y="2225371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072679" y="2470685"/>
            <a:ext cx="21114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08922" y="3735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6114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사진 및 설치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072679" y="2722564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072679" y="2980538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72679" y="3244730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073315" y="3502066"/>
            <a:ext cx="140866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5373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405922" y="2003324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66040"/>
              </p:ext>
            </p:extLst>
          </p:nvPr>
        </p:nvGraphicFramePr>
        <p:xfrm>
          <a:off x="1063694" y="443711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4515047"/>
              </a:tblGrid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차량관리자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53857"/>
              </p:ext>
            </p:extLst>
          </p:nvPr>
        </p:nvGraphicFramePr>
        <p:xfrm>
          <a:off x="1095053" y="4666347"/>
          <a:ext cx="5874171" cy="11445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149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1461435" y="4660739"/>
            <a:ext cx="203406" cy="114601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32277" y="351474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85022" y="3764673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32276" y="376467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97016" y="3503805"/>
            <a:ext cx="185658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85022" y="3997290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32276" y="3997290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41327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74889" y="3776650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2425" y="3776650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4637" y="3858580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66187" y="3846858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84471" y="4311362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59433" y="4311362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8154"/>
              </p:ext>
            </p:extLst>
          </p:nvPr>
        </p:nvGraphicFramePr>
        <p:xfrm>
          <a:off x="318528" y="4631168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92425" y="5950734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1072" y="4311362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5530" y="422268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96088" y="52689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3827" y="3614267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4677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3575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07131" y="776482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667" y="7764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86879" y="8584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8429" y="8466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6713" y="13111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91675" y="13111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1519"/>
              </p:ext>
            </p:extLst>
          </p:nvPr>
        </p:nvGraphicFramePr>
        <p:xfrm>
          <a:off x="350770" y="1654423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 bwMode="auto">
          <a:xfrm>
            <a:off x="324667" y="295056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3314" y="13111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772" y="12225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08233" y="263861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6069" y="614100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54103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53001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6219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7648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57056" y="2245397"/>
            <a:ext cx="41044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8327" y="1124744"/>
            <a:ext cx="1300161" cy="3714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endParaRPr lang="ko-KR" altLang="en-US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꺾인 연결선 8"/>
          <p:cNvCxnSpPr>
            <a:stCxn id="11" idx="0"/>
            <a:endCxn id="8" idx="2"/>
          </p:cNvCxnSpPr>
          <p:nvPr/>
        </p:nvCxnSpPr>
        <p:spPr>
          <a:xfrm rot="5400000" flipH="1" flipV="1">
            <a:off x="1403785" y="1464297"/>
            <a:ext cx="1212700" cy="127654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5909"/>
              </p:ext>
            </p:extLst>
          </p:nvPr>
        </p:nvGraphicFramePr>
        <p:xfrm>
          <a:off x="788381" y="2708920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26170"/>
              </p:ext>
            </p:extLst>
          </p:nvPr>
        </p:nvGraphicFramePr>
        <p:xfrm>
          <a:off x="3268768" y="2708920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15" name="꺾인 연결선 14"/>
          <p:cNvCxnSpPr>
            <a:stCxn id="13" idx="0"/>
            <a:endCxn id="8" idx="2"/>
          </p:cNvCxnSpPr>
          <p:nvPr/>
        </p:nvCxnSpPr>
        <p:spPr>
          <a:xfrm rot="16200000" flipV="1">
            <a:off x="2641940" y="1502688"/>
            <a:ext cx="1212700" cy="119976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89387"/>
              </p:ext>
            </p:extLst>
          </p:nvPr>
        </p:nvGraphicFramePr>
        <p:xfrm>
          <a:off x="15503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76096"/>
              </p:ext>
            </p:extLst>
          </p:nvPr>
        </p:nvGraphicFramePr>
        <p:xfrm>
          <a:off x="1405362" y="3750561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99580"/>
              </p:ext>
            </p:extLst>
          </p:nvPr>
        </p:nvGraphicFramePr>
        <p:xfrm>
          <a:off x="1405362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39456"/>
              </p:ext>
            </p:extLst>
          </p:nvPr>
        </p:nvGraphicFramePr>
        <p:xfrm>
          <a:off x="1405362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82196"/>
              </p:ext>
            </p:extLst>
          </p:nvPr>
        </p:nvGraphicFramePr>
        <p:xfrm>
          <a:off x="15503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20941"/>
              </p:ext>
            </p:extLst>
          </p:nvPr>
        </p:nvGraphicFramePr>
        <p:xfrm>
          <a:off x="15503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23" name="직선 연결선 22"/>
          <p:cNvCxnSpPr>
            <a:stCxn id="31" idx="2"/>
            <a:endCxn id="32" idx="0"/>
          </p:cNvCxnSpPr>
          <p:nvPr/>
        </p:nvCxnSpPr>
        <p:spPr>
          <a:xfrm>
            <a:off x="73443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2"/>
            <a:endCxn id="31" idx="0"/>
          </p:cNvCxnSpPr>
          <p:nvPr/>
        </p:nvCxnSpPr>
        <p:spPr>
          <a:xfrm flipH="1">
            <a:off x="73443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9" idx="2"/>
            <a:endCxn id="30" idx="0"/>
          </p:cNvCxnSpPr>
          <p:nvPr/>
        </p:nvCxnSpPr>
        <p:spPr>
          <a:xfrm>
            <a:off x="1984765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6" idx="2"/>
            <a:endCxn id="29" idx="0"/>
          </p:cNvCxnSpPr>
          <p:nvPr/>
        </p:nvCxnSpPr>
        <p:spPr>
          <a:xfrm>
            <a:off x="1984765" y="4086793"/>
            <a:ext cx="0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1" idx="2"/>
            <a:endCxn id="26" idx="0"/>
          </p:cNvCxnSpPr>
          <p:nvPr/>
        </p:nvCxnSpPr>
        <p:spPr>
          <a:xfrm rot="16200000" flipH="1">
            <a:off x="1325609" y="3091404"/>
            <a:ext cx="705409" cy="612903"/>
          </a:xfrm>
          <a:prstGeom prst="bentConnector3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1" idx="2"/>
            <a:endCxn id="25" idx="0"/>
          </p:cNvCxnSpPr>
          <p:nvPr/>
        </p:nvCxnSpPr>
        <p:spPr>
          <a:xfrm rot="5400000">
            <a:off x="702483" y="3081181"/>
            <a:ext cx="705409" cy="63335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48841"/>
              </p:ext>
            </p:extLst>
          </p:nvPr>
        </p:nvGraphicFramePr>
        <p:xfrm>
          <a:off x="2648744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16222"/>
              </p:ext>
            </p:extLst>
          </p:nvPr>
        </p:nvGraphicFramePr>
        <p:xfrm>
          <a:off x="2648744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24506"/>
              </p:ext>
            </p:extLst>
          </p:nvPr>
        </p:nvGraphicFramePr>
        <p:xfrm>
          <a:off x="2648744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연결선 53"/>
          <p:cNvCxnSpPr>
            <a:stCxn id="52" idx="2"/>
            <a:endCxn id="53" idx="0"/>
          </p:cNvCxnSpPr>
          <p:nvPr/>
        </p:nvCxnSpPr>
        <p:spPr>
          <a:xfrm>
            <a:off x="3228147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1" idx="2"/>
            <a:endCxn id="52" idx="0"/>
          </p:cNvCxnSpPr>
          <p:nvPr/>
        </p:nvCxnSpPr>
        <p:spPr>
          <a:xfrm flipH="1">
            <a:off x="3228147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3" idx="2"/>
            <a:endCxn id="51" idx="0"/>
          </p:cNvCxnSpPr>
          <p:nvPr/>
        </p:nvCxnSpPr>
        <p:spPr>
          <a:xfrm rot="5400000">
            <a:off x="3187494" y="3089883"/>
            <a:ext cx="705409" cy="61594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01547"/>
              </p:ext>
            </p:extLst>
          </p:nvPr>
        </p:nvGraphicFramePr>
        <p:xfrm>
          <a:off x="387288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54689"/>
              </p:ext>
            </p:extLst>
          </p:nvPr>
        </p:nvGraphicFramePr>
        <p:xfrm>
          <a:off x="387288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55963"/>
              </p:ext>
            </p:extLst>
          </p:nvPr>
        </p:nvGraphicFramePr>
        <p:xfrm>
          <a:off x="387288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61" name="직선 연결선 60"/>
          <p:cNvCxnSpPr>
            <a:stCxn id="59" idx="2"/>
            <a:endCxn id="60" idx="0"/>
          </p:cNvCxnSpPr>
          <p:nvPr/>
        </p:nvCxnSpPr>
        <p:spPr>
          <a:xfrm>
            <a:off x="445228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8" idx="2"/>
            <a:endCxn id="59" idx="0"/>
          </p:cNvCxnSpPr>
          <p:nvPr/>
        </p:nvCxnSpPr>
        <p:spPr>
          <a:xfrm flipH="1">
            <a:off x="445228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3" idx="2"/>
            <a:endCxn id="58" idx="0"/>
          </p:cNvCxnSpPr>
          <p:nvPr/>
        </p:nvCxnSpPr>
        <p:spPr>
          <a:xfrm rot="16200000" flipH="1">
            <a:off x="3799562" y="3093761"/>
            <a:ext cx="705409" cy="608190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8049344" y="340003"/>
            <a:ext cx="14366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사이트 사용자 관리 레벨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2214" y="6309320"/>
            <a:ext cx="996267" cy="288032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6776" y="6300528"/>
            <a:ext cx="996267" cy="288032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988283" y="6347610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대리점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1547923" y="6345614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2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7404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53147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8628"/>
                <a:gridCol w="597462"/>
                <a:gridCol w="718112"/>
                <a:gridCol w="754625"/>
                <a:gridCol w="549838"/>
                <a:gridCol w="497450"/>
                <a:gridCol w="698590"/>
                <a:gridCol w="746688"/>
                <a:gridCol w="1321362"/>
                <a:gridCol w="14093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 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Manager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Kkoseu87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146"/>
              </p:ext>
            </p:extLst>
          </p:nvPr>
        </p:nvGraphicFramePr>
        <p:xfrm>
          <a:off x="7761312" y="867783"/>
          <a:ext cx="2049438" cy="420794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6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사번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id,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패스워드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휴대폰 번호 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 및 소속 대리점 은 사용자가 등록을 할 때 입력을 하는 값입니다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36959"/>
            <a:ext cx="6062957" cy="412428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43450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24991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10234"/>
              </p:ext>
            </p:extLst>
          </p:nvPr>
        </p:nvGraphicFramePr>
        <p:xfrm>
          <a:off x="1057936" y="2179341"/>
          <a:ext cx="5923743" cy="308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성 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 번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패스워드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휴대폰번호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등록일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담당지역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직    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0" y="2226294"/>
            <a:ext cx="207257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721322" y="3743903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5614" y="3998596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1167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60912" y="2301148"/>
            <a:ext cx="2750668" cy="1376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직원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96115" y="323856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96115" y="2984513"/>
            <a:ext cx="134103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89301" y="3502066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94275" y="4542814"/>
            <a:ext cx="2067597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10209005" y="274118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153571" y="372813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직원로그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21405" y="3732849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70941" y="3733267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781127"/>
            <a:ext cx="50079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215040" y="242772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61233" y="5082746"/>
            <a:ext cx="728412" cy="123111"/>
            <a:chOff x="1955671" y="3803125"/>
            <a:chExt cx="728412" cy="123111"/>
          </a:xfrm>
        </p:grpSpPr>
        <p:sp>
          <p:nvSpPr>
            <p:cNvPr id="77" name="타원 76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34252" y="3803125"/>
              <a:ext cx="54983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지역관리자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667606" y="5082746"/>
            <a:ext cx="831004" cy="123111"/>
            <a:chOff x="1955671" y="3803125"/>
            <a:chExt cx="831004" cy="123111"/>
          </a:xfrm>
        </p:grpSpPr>
        <p:sp>
          <p:nvSpPr>
            <p:cNvPr id="80" name="타원 79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34252" y="3803125"/>
              <a:ext cx="65242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대리점관리자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76571" y="5082746"/>
            <a:ext cx="629025" cy="123111"/>
            <a:chOff x="1955671" y="3803125"/>
            <a:chExt cx="629025" cy="123111"/>
          </a:xfrm>
        </p:grpSpPr>
        <p:sp>
          <p:nvSpPr>
            <p:cNvPr id="86" name="타원 85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134252" y="3803125"/>
              <a:ext cx="4504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Manager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683559" y="5082746"/>
            <a:ext cx="386971" cy="123111"/>
            <a:chOff x="1955671" y="3803125"/>
            <a:chExt cx="386971" cy="123111"/>
          </a:xfrm>
        </p:grpSpPr>
        <p:sp>
          <p:nvSpPr>
            <p:cNvPr id="91" name="타원 90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134252" y="3803125"/>
              <a:ext cx="20839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Staff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896914" y="5082746"/>
            <a:ext cx="486358" cy="123111"/>
            <a:chOff x="1955671" y="3803125"/>
            <a:chExt cx="486358" cy="123111"/>
          </a:xfrm>
        </p:grpSpPr>
        <p:sp>
          <p:nvSpPr>
            <p:cNvPr id="94" name="타원 93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34252" y="3803125"/>
              <a:ext cx="307777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관리자</a:t>
              </a:r>
              <a:endParaRPr lang="ko-KR" altLang="en-US" sz="800" dirty="0">
                <a:latin typeface="현대체 mediurr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4037588" y="453575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320164" y="299712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896115" y="3760437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904669" y="4003890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04669" y="4270612"/>
            <a:ext cx="1332477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351788" y="427857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34" name="타원 133"/>
          <p:cNvSpPr/>
          <p:nvPr/>
        </p:nvSpPr>
        <p:spPr>
          <a:xfrm>
            <a:off x="3208756" y="29451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5025" y="789863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2561" y="789864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64773" y="871794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976323" y="860072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4607" y="1324576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9569" y="1324576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7961"/>
              </p:ext>
            </p:extLst>
          </p:nvPr>
        </p:nvGraphicFramePr>
        <p:xfrm>
          <a:off x="1928664" y="1667804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1902561" y="2963948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1208" y="1324576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55666" y="123589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86127" y="265200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1997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0895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85025" y="377519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2561" y="377519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4773" y="385712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976323" y="3845404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지역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94607" y="430990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9569" y="430990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9571"/>
              </p:ext>
            </p:extLst>
          </p:nvPr>
        </p:nvGraphicFramePr>
        <p:xfrm>
          <a:off x="1928664" y="465313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 bwMode="auto">
          <a:xfrm>
            <a:off x="1902561" y="594928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01208" y="430990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    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5666" y="422122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86127" y="563733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31997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30895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29499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48068"/>
              </p:ext>
            </p:extLst>
          </p:nvPr>
        </p:nvGraphicFramePr>
        <p:xfrm>
          <a:off x="-1424164" y="1701421"/>
          <a:ext cx="1312328" cy="34958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err="1" smtClean="0"/>
                        <a:t>일자별</a:t>
                      </a:r>
                      <a:r>
                        <a:rPr lang="ko-KR" altLang="en-US" sz="700" dirty="0" smtClean="0"/>
                        <a:t> 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배차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6271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일자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3389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세부 내역 </a:t>
            </a:r>
            <a:r>
              <a:rPr lang="en-US" altLang="ko-KR" sz="1200" dirty="0" smtClean="0">
                <a:latin typeface="현대체 mediurr"/>
              </a:rPr>
              <a:t>– XX </a:t>
            </a:r>
            <a:r>
              <a:rPr lang="ko-KR" altLang="en-US" sz="1200" smtClean="0">
                <a:latin typeface="현대체 mediurr"/>
              </a:rPr>
              <a:t>월</a:t>
            </a:r>
            <a:r>
              <a:rPr lang="en-US" altLang="ko-KR" sz="1200" dirty="0" smtClean="0">
                <a:latin typeface="현대체 mediurr"/>
              </a:rPr>
              <a:t> XX</a:t>
            </a:r>
            <a:r>
              <a:rPr lang="ko-KR" altLang="en-US" sz="1200" smtClean="0">
                <a:latin typeface="현대체 mediurr"/>
              </a:rPr>
              <a:t>일 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76522"/>
              </p:ext>
            </p:extLst>
          </p:nvPr>
        </p:nvGraphicFramePr>
        <p:xfrm>
          <a:off x="118231" y="2085394"/>
          <a:ext cx="7508867" cy="44673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085"/>
                <a:gridCol w="834423"/>
                <a:gridCol w="814015"/>
                <a:gridCol w="236517"/>
                <a:gridCol w="236517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</a:tblGrid>
              <a:tr h="27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46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9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2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9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9" name="그림 38" descr="icon_calendar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1" y="130865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0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세차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6530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 세차 내역 관리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58068"/>
              </p:ext>
            </p:extLst>
          </p:nvPr>
        </p:nvGraphicFramePr>
        <p:xfrm>
          <a:off x="920552" y="2251349"/>
          <a:ext cx="5953000" cy="124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8"/>
                <a:gridCol w="324668"/>
                <a:gridCol w="296228"/>
                <a:gridCol w="296228"/>
                <a:gridCol w="327256"/>
                <a:gridCol w="265200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</a:tblGrid>
              <a:tr h="2415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599437" y="2279165"/>
            <a:ext cx="155918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38844" y="2523556"/>
            <a:ext cx="508594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3473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08010" y="2056195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35109" y="2270376"/>
            <a:ext cx="188968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쿠폰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0799"/>
              </p:ext>
            </p:extLst>
          </p:nvPr>
        </p:nvGraphicFramePr>
        <p:xfrm>
          <a:off x="95223" y="2093430"/>
          <a:ext cx="7522071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612074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생성일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24164" y="647364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04209"/>
              </p:ext>
            </p:extLst>
          </p:nvPr>
        </p:nvGraphicFramePr>
        <p:xfrm>
          <a:off x="-1424164" y="1701421"/>
          <a:ext cx="1312328" cy="3444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예약 </a:t>
                      </a:r>
                      <a:r>
                        <a:rPr lang="ko-KR" altLang="en-US" sz="700" dirty="0" smtClean="0"/>
                        <a:t>내역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6731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내역 관리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74409"/>
              </p:ext>
            </p:extLst>
          </p:nvPr>
        </p:nvGraphicFramePr>
        <p:xfrm>
          <a:off x="95223" y="2093430"/>
          <a:ext cx="7415060" cy="609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135"/>
                <a:gridCol w="597462"/>
                <a:gridCol w="513325"/>
                <a:gridCol w="361291"/>
                <a:gridCol w="385870"/>
                <a:gridCol w="574996"/>
                <a:gridCol w="482020"/>
                <a:gridCol w="532524"/>
                <a:gridCol w="421815"/>
                <a:gridCol w="421815"/>
                <a:gridCol w="421815"/>
                <a:gridCol w="421815"/>
                <a:gridCol w="421815"/>
                <a:gridCol w="421815"/>
                <a:gridCol w="421815"/>
                <a:gridCol w="482020"/>
                <a:gridCol w="3117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구매금액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예약일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출발시간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도착시간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작업완료시간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추가작업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결제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34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포인트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적립 내역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75382"/>
              </p:ext>
            </p:extLst>
          </p:nvPr>
        </p:nvGraphicFramePr>
        <p:xfrm>
          <a:off x="95223" y="2093430"/>
          <a:ext cx="7628109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18112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적립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0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23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1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3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9627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126941" y="502132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26941" y="5282631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239" y="196832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636011" y="191708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6537" y="5235247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228408" y="44927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134939" y="4756938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909172" y="930219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52" name="타원 51"/>
          <p:cNvSpPr/>
          <p:nvPr/>
        </p:nvSpPr>
        <p:spPr>
          <a:xfrm>
            <a:off x="10701581" y="253024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67450" y="306488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03958" y="4465995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19457" y="412587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241072" y="5030216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02924"/>
              </p:ext>
            </p:extLst>
          </p:nvPr>
        </p:nvGraphicFramePr>
        <p:xfrm>
          <a:off x="994449" y="1119578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825814" y="1166531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275727" y="116560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25814" y="1410922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850822" y="1172419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4" y="1172419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4862591" y="1406242"/>
            <a:ext cx="1193465" cy="216761"/>
            <a:chOff x="9812992" y="1180668"/>
            <a:chExt cx="1193465" cy="216761"/>
          </a:xfrm>
        </p:grpSpPr>
        <p:grpSp>
          <p:nvGrpSpPr>
            <p:cNvPr id="72" name="그룹 71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1" name="TextBox 80"/>
          <p:cNvSpPr txBox="1"/>
          <p:nvPr/>
        </p:nvSpPr>
        <p:spPr bwMode="auto">
          <a:xfrm>
            <a:off x="901552" y="1859859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94347"/>
              </p:ext>
            </p:extLst>
          </p:nvPr>
        </p:nvGraphicFramePr>
        <p:xfrm>
          <a:off x="994449" y="2054514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817078" y="2101171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17078" y="2342583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98403" y="2105933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21606" y="2607689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921004" y="2996952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84910"/>
              </p:ext>
            </p:extLst>
          </p:nvPr>
        </p:nvGraphicFramePr>
        <p:xfrm>
          <a:off x="1013901" y="3191607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1836530" y="3238264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817855" y="3243026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246286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91" name="그림 90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05" y="234670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6271975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267072" y="322865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832019" y="347139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26398" y="375636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7" name="그림 56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74" y="324672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1817078" y="4003763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6162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차량에 대해서 기본 정보 관리를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7515" y="986422"/>
            <a:ext cx="7452000" cy="399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47737"/>
              </p:ext>
            </p:extLst>
          </p:nvPr>
        </p:nvGraphicFramePr>
        <p:xfrm>
          <a:off x="128464" y="1690695"/>
          <a:ext cx="7520722" cy="4284450"/>
        </p:xfrm>
        <a:graphic>
          <a:graphicData uri="http://schemas.openxmlformats.org/drawingml/2006/table">
            <a:tbl>
              <a:tblPr/>
              <a:tblGrid>
                <a:gridCol w="185105"/>
                <a:gridCol w="508000"/>
                <a:gridCol w="915987"/>
                <a:gridCol w="498475"/>
                <a:gridCol w="360363"/>
                <a:gridCol w="749300"/>
                <a:gridCol w="749300"/>
                <a:gridCol w="474663"/>
                <a:gridCol w="691547"/>
                <a:gridCol w="691547"/>
                <a:gridCol w="691547"/>
                <a:gridCol w="1004888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NO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대리점 소속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차량번호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단말기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테블릿번호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 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차량검사일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권역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BLEID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6778409" y="107844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48037" y="1078449"/>
            <a:ext cx="353174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61459" y="1077050"/>
            <a:ext cx="942602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Button"/>
          <p:cNvSpPr>
            <a:spLocks/>
          </p:cNvSpPr>
          <p:nvPr/>
        </p:nvSpPr>
        <p:spPr bwMode="auto">
          <a:xfrm>
            <a:off x="6965391" y="1449178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5" name="Shape 164"/>
          <p:cNvGraphicFramePr/>
          <p:nvPr>
            <p:extLst>
              <p:ext uri="{D42A27DB-BD31-4B8C-83A1-F6EECF244321}">
                <p14:modId xmlns:p14="http://schemas.microsoft.com/office/powerpoint/2010/main" val="150015911"/>
              </p:ext>
            </p:extLst>
          </p:nvPr>
        </p:nvGraphicFramePr>
        <p:xfrm>
          <a:off x="136729" y="703185"/>
          <a:ext cx="1191208" cy="21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1208"/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800" b="1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725" marR="91725" marT="46875" marB="46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90684" y="10879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회사명</a:t>
            </a:r>
            <a:endParaRPr lang="ko-KR" altLang="en-US" sz="8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726349" y="106320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</p:spTree>
    <p:extLst>
      <p:ext uri="{BB962C8B-B14F-4D97-AF65-F5344CB8AC3E}">
        <p14:creationId xmlns:p14="http://schemas.microsoft.com/office/powerpoint/2010/main" val="3501994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92061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차량에 대한 세부 정보를 관리 페이지 입니다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8464" y="1124744"/>
            <a:ext cx="7535364" cy="49685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430" y="857232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기본 정보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60512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583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43871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053670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차대번호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743442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34730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736842" y="1574108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58137" y="156939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87947" y="1595440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구매일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36976" y="159073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3782762" y="1920392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세차기가 작업일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43442" y="191568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242944" y="2989891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97997" y="298518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2749686" y="300497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모뎀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04739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5301563" y="3020049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071505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54343" y="3314475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109396" y="330976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761085" y="3329554"/>
            <a:ext cx="5212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 ID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616138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312962" y="3344633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082904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254343" y="3647358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109396" y="364264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2761085" y="3662437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616138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312962" y="3677516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082904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2761085" y="3996271"/>
            <a:ext cx="630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ID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16138" y="399156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011874" y="399251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18227" y="470469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권역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073280" y="469998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569281" y="4690241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492817" y="1967104"/>
            <a:ext cx="8483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대리점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347870" y="196239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843871" y="1952655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258580" y="5392315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메인 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13633" y="538760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609634" y="5377866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3731850" y="5398272"/>
            <a:ext cx="7312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sub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86903" y="539356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082904" y="5383823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28430" y="2519433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추가 정보 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28464" y="4293096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정보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8430" y="2786945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7129" y="4560608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6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4481" y="1124744"/>
            <a:ext cx="7056784" cy="46805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1042" y="1628800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강남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수서팀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7788 </a:t>
            </a: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대기중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1042" y="316430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1042" y="2336167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042" y="393205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72680" y="1412776"/>
            <a:ext cx="0" cy="41044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32720" y="1628800"/>
            <a:ext cx="1224136" cy="50405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07238" y="1626669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5626" y="1628800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8598" y="3172927"/>
            <a:ext cx="1224136" cy="50405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04729" y="3949895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8892" y="3164303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52873" y="3566700"/>
            <a:ext cx="334612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642707" y="2022573"/>
            <a:ext cx="239315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7801308" y="1412776"/>
            <a:ext cx="234872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체크 방향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출발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직원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단말기에서 선택을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출발 이라고 표시를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 startAt="2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시작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차량을 선택을 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작업 완료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세차차량을 선택후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예약가능 시간은 작업 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이전까지는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가능함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안하면 자동 취소가 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예약을 한 시간은 현장 작업자가 고객과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통화를 해서 수정을 할 수 있음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변경 시간은 최소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이내로 함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 취소는 부문은 별도 협의 가 필요함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91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사이트 접속 최초 화면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762" y="1971802"/>
            <a:ext cx="212727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YouandiModern HeadRegular" pitchFamily="18" charset="-127"/>
                <a:ea typeface="YouandiModern HeadRegular" pitchFamily="18" charset="-127"/>
              </a:rPr>
              <a:t>세차 관리 시스템</a:t>
            </a:r>
            <a:endParaRPr lang="en-US" altLang="ko-KR" sz="1800" b="1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11978" y="2775715"/>
            <a:ext cx="291198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아이디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1977" y="3343757"/>
            <a:ext cx="2911986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비밀번</a:t>
            </a:r>
            <a:r>
              <a:rPr lang="ko-KR" altLang="en-US" sz="1000" dirty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30663" y="2777220"/>
            <a:ext cx="963196" cy="104115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로그</a:t>
            </a:r>
            <a:r>
              <a:rPr lang="ko-KR" altLang="en-US" sz="10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인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164353" y="3989840"/>
            <a:ext cx="92365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YouandiModern HeadRegular" pitchFamily="18" charset="-127"/>
                <a:ea typeface="YouandiModern HeadRegular" pitchFamily="18" charset="-127"/>
              </a:rPr>
              <a:t>□   아이디 저</a:t>
            </a:r>
            <a:r>
              <a:rPr lang="ko-KR" altLang="en-US" sz="800" dirty="0">
                <a:latin typeface="YouandiModern HeadRegular" pitchFamily="18" charset="-127"/>
                <a:ea typeface="YouandiModern HeadRegular" pitchFamily="18" charset="-127"/>
              </a:rPr>
              <a:t>장</a:t>
            </a:r>
            <a:endParaRPr lang="ko-KR" altLang="en-US" sz="800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1977" y="2348880"/>
            <a:ext cx="900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YouandiModern HeadRegular" pitchFamily="18" charset="-127"/>
                <a:ea typeface="YouandiModern HeadRegular" pitchFamily="18" charset="-127"/>
              </a:rPr>
              <a:t>로그인</a:t>
            </a:r>
            <a:endParaRPr lang="en-US" altLang="ko-KR" sz="1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489" y="1199773"/>
            <a:ext cx="2288734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12725" y="1201318"/>
            <a:ext cx="4714188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978615" y="2909643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8615" y="348819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8615" y="399900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09942"/>
              </p:ext>
            </p:extLst>
          </p:nvPr>
        </p:nvGraphicFramePr>
        <p:xfrm>
          <a:off x="7751787" y="865287"/>
          <a:ext cx="2055788" cy="2422105"/>
        </p:xfrm>
        <a:graphic>
          <a:graphicData uri="http://schemas.openxmlformats.org/drawingml/2006/table">
            <a:tbl>
              <a:tblPr/>
              <a:tblGrid>
                <a:gridCol w="311573"/>
                <a:gridCol w="1744215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dirty="0" smtClean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6219371" y="276432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98611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99702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33" name="타원 32"/>
          <p:cNvSpPr/>
          <p:nvPr/>
        </p:nvSpPr>
        <p:spPr>
          <a:xfrm>
            <a:off x="3338232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18464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8412" y="144483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HCS-Admin-00-1401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회원가입 신청 페이지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7119" y="1603158"/>
            <a:ext cx="8707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약관동의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140515" y="1802604"/>
            <a:ext cx="7294605" cy="1076849"/>
            <a:chOff x="180975" y="2435277"/>
            <a:chExt cx="7294605" cy="1728818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 bwMode="auto">
            <a:xfrm>
              <a:off x="7188322" y="2435277"/>
              <a:ext cx="287258" cy="1334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 bwMode="auto">
          <a:xfrm>
            <a:off x="35748" y="2844864"/>
            <a:ext cx="22381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위의 회원가입 이용자 약관에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직사각형 116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783315" y="2407491"/>
            <a:ext cx="1789272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회원가입 이용 약관 내용 정리 요청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38039" y="3207547"/>
            <a:ext cx="7294605" cy="1069921"/>
            <a:chOff x="180975" y="2435277"/>
            <a:chExt cx="7294605" cy="1728818"/>
          </a:xfrm>
        </p:grpSpPr>
        <p:grpSp>
          <p:nvGrpSpPr>
            <p:cNvPr id="49" name="그룹 48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 bwMode="auto">
            <a:xfrm>
              <a:off x="7188322" y="2435277"/>
              <a:ext cx="287258" cy="1342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 bwMode="auto">
          <a:xfrm>
            <a:off x="33272" y="4249807"/>
            <a:ext cx="181972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개인정보취급방침에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75809" y="3677072"/>
            <a:ext cx="2198038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개인 정보 수집 및 이용동이  약관 정리 요청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3258766" y="5415878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111028" y="4583695"/>
            <a:ext cx="1451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전체 약관에 동의합니다</a:t>
            </a:r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4538164" y="5221478"/>
            <a:ext cx="1944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약관동의 없이 다음을 선택 할 </a:t>
            </a: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경우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622564" y="5454531"/>
            <a:ext cx="2762250" cy="902048"/>
            <a:chOff x="4214018" y="2652127"/>
            <a:chExt cx="2762250" cy="902048"/>
          </a:xfrm>
        </p:grpSpPr>
        <p:sp>
          <p:nvSpPr>
            <p:cNvPr id="67" name="직사각형 66"/>
            <p:cNvSpPr/>
            <p:nvPr/>
          </p:nvSpPr>
          <p:spPr>
            <a:xfrm>
              <a:off x="4214018" y="2652132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반드시 동의하셔야 하는 필수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약관입니다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 bwMode="auto">
          <a:xfrm>
            <a:off x="6027379" y="1118629"/>
            <a:ext cx="7873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 완료 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41661" y="1040732"/>
            <a:ext cx="1672505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17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회원 가입 </a:t>
            </a:r>
            <a:r>
              <a:rPr lang="en-US" altLang="ko-KR" dirty="0"/>
              <a:t>&gt; </a:t>
            </a:r>
            <a:r>
              <a:rPr lang="ko-KR" altLang="en-US" dirty="0" smtClean="0"/>
              <a:t>회원 정보 입력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6672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graphicFrame>
        <p:nvGraphicFramePr>
          <p:cNvPr id="9" name="Group 2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3163"/>
              </p:ext>
            </p:extLst>
          </p:nvPr>
        </p:nvGraphicFramePr>
        <p:xfrm>
          <a:off x="7741577" y="875453"/>
          <a:ext cx="2069174" cy="1551360"/>
        </p:xfrm>
        <a:graphic>
          <a:graphicData uri="http://schemas.openxmlformats.org/drawingml/2006/table">
            <a:tbl>
              <a:tblPr/>
              <a:tblGrid>
                <a:gridCol w="352221"/>
                <a:gridCol w="171695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03058" y="1534375"/>
            <a:ext cx="10134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회원정보 입력 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86027"/>
              </p:ext>
            </p:extLst>
          </p:nvPr>
        </p:nvGraphicFramePr>
        <p:xfrm>
          <a:off x="231358" y="2024068"/>
          <a:ext cx="7104928" cy="316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601"/>
                <a:gridCol w="5874327"/>
              </a:tblGrid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회사명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휴대전화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집 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메일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 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SMS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1566933" y="2824537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66933" y="308584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41527" y="281070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566933" y="3342265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821299" y="275946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413918" y="3289116"/>
            <a:ext cx="2389414" cy="567674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7404480" y="3267053"/>
            <a:ext cx="239885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필수조건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이상의 영문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특수문자를 혼용해서 사용해야 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번호가 포함된 비밀번호는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없습니다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56529" y="3038460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370289" y="3123114"/>
            <a:ext cx="276037" cy="20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0000"/>
              </a:lnSpc>
              <a:spcBef>
                <a:spcPct val="20000"/>
              </a:spcBef>
            </a:pPr>
            <a:r>
              <a:rPr lang="en-US" altLang="ko-KR" sz="800" dirty="0">
                <a:sym typeface="Wingdings" pitchFamily="2" charset="2"/>
              </a:rPr>
              <a:t>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668400" y="2295955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574931" y="2560151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70726" y="2305753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487620" y="2283258"/>
            <a:ext cx="224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698962" y="2305754"/>
            <a:ext cx="88434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naver.com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172790" y="177281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920137" y="5213902"/>
            <a:ext cx="1371730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완료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485654" y="5463784"/>
            <a:ext cx="1879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각 항목에 대해서 맞지 않는 경우 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4598629" y="5658742"/>
            <a:ext cx="2762250" cy="902043"/>
            <a:chOff x="4214018" y="2642607"/>
            <a:chExt cx="2762250" cy="902043"/>
          </a:xfrm>
        </p:grpSpPr>
        <p:sp>
          <p:nvSpPr>
            <p:cNvPr id="82" name="직사각형 81"/>
            <p:cNvSpPr/>
            <p:nvPr/>
          </p:nvSpPr>
          <p:spPr>
            <a:xfrm>
              <a:off x="4214018" y="2642607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XXXX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하셔야 합니다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52105" y="5713918"/>
            <a:ext cx="23663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XXXX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아이디는 중복 체크를 하셔야 합니다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비밀번호를 확인을 하여 주시기 바랍니다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휴대폰 번호가 입력 되어야 합니다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 bwMode="auto">
          <a:xfrm>
            <a:off x="6027379" y="1118629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확인</a:t>
            </a: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1814166" y="1057073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 bwMode="auto">
          <a:xfrm>
            <a:off x="804310" y="1118629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234186" y="1151960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106"/>
          <p:cNvSpPr txBox="1"/>
          <p:nvPr/>
        </p:nvSpPr>
        <p:spPr bwMode="auto">
          <a:xfrm>
            <a:off x="4641587" y="1058065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490697" y="1061899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4" name="타원 113"/>
          <p:cNvSpPr/>
          <p:nvPr/>
        </p:nvSpPr>
        <p:spPr>
          <a:xfrm>
            <a:off x="3532080" y="213285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497949" y="26674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66270" y="5089878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3950" y="2269208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504202" y="4631917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1504202" y="4890862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6330262" y="5213902"/>
            <a:ext cx="985466" cy="2632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재작성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679444" y="3869028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566934" y="3879685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66933" y="412587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66933" y="4342747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581769" y="3583677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549956" y="372848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79352" y="2055587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41857" y="20630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4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 가입 완료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회원가입 완료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8577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027379" y="1118629"/>
            <a:ext cx="9989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완료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92560" y="2394235"/>
            <a:ext cx="5312990" cy="20563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1597050" y="2768701"/>
            <a:ext cx="410400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 가입 완료가 되었습니다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이제 모든 서비스를 이용하실 수 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기타 문의 사항은 회사 관리자 에서 연락을 하시기 바랍니다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endParaRPr lang="ko-KR" altLang="en-US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234186" y="5094764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29" name="타원 128"/>
          <p:cNvSpPr/>
          <p:nvPr/>
        </p:nvSpPr>
        <p:spPr>
          <a:xfrm>
            <a:off x="3192927" y="50287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39070" y="1043917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7772402" y="865903"/>
          <a:ext cx="2028824" cy="2544017"/>
        </p:xfrm>
        <a:graphic>
          <a:graphicData uri="http://schemas.openxmlformats.org/drawingml/2006/table">
            <a:tbl>
              <a:tblPr/>
              <a:tblGrid>
                <a:gridCol w="231205"/>
                <a:gridCol w="179761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확인을 선택을 하면 로그인 페이지로 이동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6" idx="0"/>
            <a:endCxn id="2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stCxn id="5" idx="0"/>
            <a:endCxn id="2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51219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35934"/>
              </p:ext>
            </p:extLst>
          </p:nvPr>
        </p:nvGraphicFramePr>
        <p:xfrm>
          <a:off x="1712640" y="2150284"/>
          <a:ext cx="1166963" cy="55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꺾인 연결선 6"/>
          <p:cNvCxnSpPr>
            <a:stCxn id="9" idx="0"/>
            <a:endCxn id="2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93866"/>
              </p:ext>
            </p:extLst>
          </p:nvPr>
        </p:nvGraphicFramePr>
        <p:xfrm>
          <a:off x="3449520" y="2150284"/>
          <a:ext cx="1148108" cy="1128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작업 현황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조회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 내용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22189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 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0" name="꺾인 연결선 9"/>
          <p:cNvCxnSpPr>
            <a:stCxn id="8" idx="0"/>
            <a:endCxn id="2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0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9563" y="785609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관리자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8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704970"/>
              </p:ext>
            </p:extLst>
          </p:nvPr>
        </p:nvGraphicFramePr>
        <p:xfrm>
          <a:off x="7759700" y="878182"/>
          <a:ext cx="2032000" cy="2422105"/>
        </p:xfrm>
        <a:graphic>
          <a:graphicData uri="http://schemas.openxmlformats.org/drawingml/2006/table">
            <a:tbl>
              <a:tblPr/>
              <a:tblGrid>
                <a:gridCol w="228380"/>
                <a:gridCol w="1803620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주소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찾기 팝업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1268760"/>
            <a:ext cx="3684327" cy="3321584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HCS-Admin-00-1404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smtClean="0"/>
              <a:t>비밀번호 찾기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3942229" y="776916"/>
            <a:ext cx="3595699" cy="3211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935284" y="776917"/>
            <a:ext cx="3602644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41467"/>
              </p:ext>
            </p:extLst>
          </p:nvPr>
        </p:nvGraphicFramePr>
        <p:xfrm>
          <a:off x="188165" y="549359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입력하신 정보의 해당하는 검색결과를 찾을 수 없습니다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6" name="직사각형 155"/>
          <p:cNvSpPr/>
          <p:nvPr/>
        </p:nvSpPr>
        <p:spPr>
          <a:xfrm>
            <a:off x="136853" y="5429742"/>
            <a:ext cx="3240360" cy="988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0739" y="543820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없을때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29038"/>
              </p:ext>
            </p:extLst>
          </p:nvPr>
        </p:nvGraphicFramePr>
        <p:xfrm>
          <a:off x="7781927" y="878183"/>
          <a:ext cx="2009774" cy="2422105"/>
        </p:xfrm>
        <a:graphic>
          <a:graphicData uri="http://schemas.openxmlformats.org/drawingml/2006/table">
            <a:tbl>
              <a:tblPr/>
              <a:tblGrid>
                <a:gridCol w="229035"/>
                <a:gridCol w="178073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205818" y="776916"/>
            <a:ext cx="3647808" cy="3247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5742" y="776917"/>
            <a:ext cx="3637883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2310"/>
              </p:ext>
            </p:extLst>
          </p:nvPr>
        </p:nvGraphicFramePr>
        <p:xfrm>
          <a:off x="289673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모서리가 둥근 직사각형 63"/>
          <p:cNvSpPr/>
          <p:nvPr/>
        </p:nvSpPr>
        <p:spPr bwMode="auto">
          <a:xfrm>
            <a:off x="1126666" y="255022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74" y="121737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회원님의 이름과 휴대폰번호를 입력하여 주세요 </a:t>
            </a:r>
            <a:endParaRPr lang="en-US" altLang="ko-KR" sz="700" dirty="0" smtClean="0"/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잇습니다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1134757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707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22402" y="252418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85013"/>
              </p:ext>
            </p:extLst>
          </p:nvPr>
        </p:nvGraphicFramePr>
        <p:xfrm>
          <a:off x="188610" y="443693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번호가 발송되었습니다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137298" y="4373082"/>
            <a:ext cx="3240360" cy="98290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1184" y="438154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20" y="3547441"/>
            <a:ext cx="1424307" cy="33547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942230" y="1121726"/>
            <a:ext cx="29867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회원님이 입력한 </a:t>
            </a:r>
            <a:r>
              <a:rPr lang="en-US" altLang="ko-KR" sz="700" dirty="0" smtClean="0"/>
              <a:t>E-mail </a:t>
            </a:r>
            <a:r>
              <a:rPr lang="ko-KR" altLang="en-US" sz="700" smtClean="0"/>
              <a:t>정보와</a:t>
            </a:r>
            <a:r>
              <a:rPr lang="en-US" altLang="ko-KR" sz="700" dirty="0" smtClean="0"/>
              <a:t> </a:t>
            </a:r>
            <a:r>
              <a:rPr lang="ko-KR" altLang="en-US" sz="700" smtClean="0"/>
              <a:t>휴대폰 번호를 인증하여 회원님의 </a:t>
            </a:r>
            <a:endParaRPr lang="en-US" altLang="ko-KR" sz="700" dirty="0"/>
          </a:p>
          <a:p>
            <a:r>
              <a:rPr lang="ko-KR" altLang="en-US" sz="700" dirty="0" smtClean="0"/>
              <a:t>휴대폰으로 임시 비밀번호를 전송해 드립니다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있습니다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  <a:p>
            <a:endParaRPr lang="en-US" altLang="ko-KR" sz="700" dirty="0" smtClean="0"/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1098761" y="295300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2170" y="292696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51518" y="254190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65587"/>
              </p:ext>
            </p:extLst>
          </p:nvPr>
        </p:nvGraphicFramePr>
        <p:xfrm>
          <a:off x="3980902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 bwMode="auto">
          <a:xfrm>
            <a:off x="4817895" y="278517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825986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2936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213631" y="275913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89990" y="311175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03399" y="308571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42747" y="277685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817895" y="2457593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8446" y="2431549"/>
            <a:ext cx="790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smtClean="0"/>
              <a:t>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endParaRPr lang="ko-KR" altLang="en-US" sz="7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70" y="3541091"/>
            <a:ext cx="1424307" cy="335477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2534281" y="24519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841970" y="5380967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872147" y="4194898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2" y="5064837"/>
            <a:ext cx="948905" cy="22350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37" y="6150687"/>
            <a:ext cx="948905" cy="223502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6299831" y="26551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124581" y="3496497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34588"/>
              </p:ext>
            </p:extLst>
          </p:nvPr>
        </p:nvGraphicFramePr>
        <p:xfrm>
          <a:off x="3855208" y="4401762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equation***@</a:t>
                      </a:r>
                      <a:r>
                        <a:rPr lang="en-US" altLang="ko-KR" sz="8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******* (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 )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3817782" y="4346376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60" y="5877389"/>
            <a:ext cx="948905" cy="223502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770078" y="4218112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76798"/>
              </p:ext>
            </p:extLst>
          </p:nvPr>
        </p:nvGraphicFramePr>
        <p:xfrm>
          <a:off x="6845793" y="4442481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 번호가 발급되었습니다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“****”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입니다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해당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 동안 유효하며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시간이 경과 되면 다시 비밀번호를 발급 받으세요 </a:t>
                      </a:r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6808367" y="4387095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45" y="5918108"/>
            <a:ext cx="948905" cy="223502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8760663" y="4258831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pop-up-4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010781" y="35060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5583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45922"/>
              </p:ext>
            </p:extLst>
          </p:nvPr>
        </p:nvGraphicFramePr>
        <p:xfrm>
          <a:off x="175610" y="983406"/>
          <a:ext cx="7306022" cy="50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0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478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764205" y="1119099"/>
            <a:ext cx="1265595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65888" y="1120498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329984" y="1120498"/>
            <a:ext cx="397411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21998"/>
              </p:ext>
            </p:extLst>
          </p:nvPr>
        </p:nvGraphicFramePr>
        <p:xfrm>
          <a:off x="200472" y="1643891"/>
          <a:ext cx="7321554" cy="380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3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30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716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2209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공지 제목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성명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3" name="직사각형 102"/>
          <p:cNvSpPr/>
          <p:nvPr/>
        </p:nvSpPr>
        <p:spPr>
          <a:xfrm>
            <a:off x="2507239" y="6437114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45862" y="3084290"/>
            <a:ext cx="7276165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5" name="타원 104"/>
          <p:cNvSpPr/>
          <p:nvPr/>
        </p:nvSpPr>
        <p:spPr>
          <a:xfrm>
            <a:off x="966716" y="101447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436545" y="102623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38332" y="303228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3" name="타원 112"/>
          <p:cNvSpPr/>
          <p:nvPr/>
        </p:nvSpPr>
        <p:spPr>
          <a:xfrm>
            <a:off x="6081828" y="2592424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4692" y="688838"/>
            <a:ext cx="8322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공지사항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33" y="2727497"/>
            <a:ext cx="257175" cy="238125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33" y="2727497"/>
            <a:ext cx="257175" cy="2381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58" y="2717972"/>
            <a:ext cx="257175" cy="23812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720" y="3776909"/>
            <a:ext cx="257175" cy="238125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20" y="3776909"/>
            <a:ext cx="257175" cy="23812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45" y="3767384"/>
            <a:ext cx="257175" cy="2381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공지사항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34886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854" y="974588"/>
            <a:ext cx="13773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 사항 세부 내역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414981"/>
            <a:ext cx="7092950" cy="2813105"/>
          </a:xfrm>
          <a:prstGeom prst="rect">
            <a:avLst/>
          </a:prstGeom>
        </p:spPr>
      </p:pic>
      <p:sp>
        <p:nvSpPr>
          <p:cNvPr id="31" name="Text Box"/>
          <p:cNvSpPr>
            <a:spLocks/>
          </p:cNvSpPr>
          <p:nvPr/>
        </p:nvSpPr>
        <p:spPr bwMode="auto">
          <a:xfrm>
            <a:off x="1473292" y="171032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48596" y="549101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2" y="1985376"/>
            <a:ext cx="6935926" cy="1695132"/>
          </a:xfrm>
          <a:prstGeom prst="rect">
            <a:avLst/>
          </a:prstGeom>
        </p:spPr>
      </p:pic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1347720" y="1723185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1433" y="1424084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등록일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Text Box"/>
          <p:cNvSpPr>
            <a:spLocks/>
          </p:cNvSpPr>
          <p:nvPr/>
        </p:nvSpPr>
        <p:spPr bwMode="auto">
          <a:xfrm>
            <a:off x="1473292" y="1468926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2016-01-01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0278" y="3736539"/>
            <a:ext cx="1033408" cy="128345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첨부파일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54784" y="3745742"/>
            <a:ext cx="6058443" cy="12834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4" name="Text Box"/>
          <p:cNvSpPr>
            <a:spLocks/>
          </p:cNvSpPr>
          <p:nvPr/>
        </p:nvSpPr>
        <p:spPr bwMode="auto">
          <a:xfrm>
            <a:off x="1429477" y="3823111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파일명 </a:t>
            </a:r>
            <a:r>
              <a:rPr lang="en-US" altLang="ko-KR" dirty="0" smtClean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1.hwp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120"/>
          <p:cNvSpPr>
            <a:spLocks noChangeArrowheads="1"/>
          </p:cNvSpPr>
          <p:nvPr/>
        </p:nvSpPr>
        <p:spPr bwMode="auto">
          <a:xfrm>
            <a:off x="6756237" y="542842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 Box"/>
          <p:cNvSpPr>
            <a:spLocks/>
          </p:cNvSpPr>
          <p:nvPr/>
        </p:nvSpPr>
        <p:spPr bwMode="auto">
          <a:xfrm>
            <a:off x="1430460" y="409120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 Box"/>
          <p:cNvSpPr>
            <a:spLocks/>
          </p:cNvSpPr>
          <p:nvPr/>
        </p:nvSpPr>
        <p:spPr bwMode="auto">
          <a:xfrm>
            <a:off x="1443160" y="435155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 Box"/>
          <p:cNvSpPr>
            <a:spLocks/>
          </p:cNvSpPr>
          <p:nvPr/>
        </p:nvSpPr>
        <p:spPr bwMode="auto">
          <a:xfrm>
            <a:off x="1443160" y="457400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 Box"/>
          <p:cNvSpPr>
            <a:spLocks/>
          </p:cNvSpPr>
          <p:nvPr/>
        </p:nvSpPr>
        <p:spPr bwMode="auto">
          <a:xfrm>
            <a:off x="1455860" y="483435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1996" y="2100051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공지사항입니다</a:t>
            </a:r>
            <a:r>
              <a:rPr lang="en-US" altLang="ko-KR" sz="800" dirty="0" smtClean="0"/>
              <a:t>. </a:t>
            </a:r>
          </a:p>
          <a:p>
            <a:endParaRPr lang="en-US" altLang="ko-KR" sz="800" dirty="0"/>
          </a:p>
          <a:p>
            <a:r>
              <a:rPr lang="ko-KR" altLang="en-US" sz="800" dirty="0" smtClean="0"/>
              <a:t>테스트 사항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/>
          </a:p>
        </p:txBody>
      </p:sp>
      <p:sp>
        <p:nvSpPr>
          <p:cNvPr id="67" name="TextBox 66"/>
          <p:cNvSpPr txBox="1"/>
          <p:nvPr/>
        </p:nvSpPr>
        <p:spPr>
          <a:xfrm>
            <a:off x="1523037" y="1686885"/>
            <a:ext cx="111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임시 테스트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4172568" y="1413167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작성자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9" name="Text Box"/>
          <p:cNvSpPr>
            <a:spLocks/>
          </p:cNvSpPr>
          <p:nvPr/>
        </p:nvSpPr>
        <p:spPr bwMode="auto">
          <a:xfrm>
            <a:off x="5304427" y="1458009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관리자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43369" y="3841161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" name="아래쪽 화살표 4"/>
          <p:cNvSpPr/>
          <p:nvPr/>
        </p:nvSpPr>
        <p:spPr>
          <a:xfrm>
            <a:off x="4143381" y="3891765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직사각형 71"/>
          <p:cNvSpPr/>
          <p:nvPr/>
        </p:nvSpPr>
        <p:spPr>
          <a:xfrm>
            <a:off x="4043369" y="4101127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3" name="아래쪽 화살표 72"/>
          <p:cNvSpPr/>
          <p:nvPr/>
        </p:nvSpPr>
        <p:spPr>
          <a:xfrm>
            <a:off x="4143381" y="4151731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4" name="직사각형 73"/>
          <p:cNvSpPr/>
          <p:nvPr/>
        </p:nvSpPr>
        <p:spPr>
          <a:xfrm>
            <a:off x="4043369" y="436457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5" name="아래쪽 화살표 74"/>
          <p:cNvSpPr/>
          <p:nvPr/>
        </p:nvSpPr>
        <p:spPr>
          <a:xfrm>
            <a:off x="4143381" y="441517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6" name="직사각형 75"/>
          <p:cNvSpPr/>
          <p:nvPr/>
        </p:nvSpPr>
        <p:spPr>
          <a:xfrm>
            <a:off x="4043369" y="4624539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7" name="아래쪽 화살표 76"/>
          <p:cNvSpPr/>
          <p:nvPr/>
        </p:nvSpPr>
        <p:spPr>
          <a:xfrm>
            <a:off x="4143381" y="4675143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8" name="직사각형 77"/>
          <p:cNvSpPr/>
          <p:nvPr/>
        </p:nvSpPr>
        <p:spPr>
          <a:xfrm>
            <a:off x="4072272" y="484074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아래쪽 화살표 78"/>
          <p:cNvSpPr/>
          <p:nvPr/>
        </p:nvSpPr>
        <p:spPr>
          <a:xfrm>
            <a:off x="4172284" y="489134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0" name="Oval 120"/>
          <p:cNvSpPr>
            <a:spLocks noChangeArrowheads="1"/>
          </p:cNvSpPr>
          <p:nvPr/>
        </p:nvSpPr>
        <p:spPr bwMode="auto">
          <a:xfrm>
            <a:off x="1363904" y="368955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Oval 120"/>
          <p:cNvSpPr>
            <a:spLocks noChangeArrowheads="1"/>
          </p:cNvSpPr>
          <p:nvPr/>
        </p:nvSpPr>
        <p:spPr bwMode="auto">
          <a:xfrm>
            <a:off x="3980901" y="375071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7977336" y="2847557"/>
            <a:ext cx="21868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 추가요청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공지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사항은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등록 회사를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선택을 할 수 있는</a:t>
            </a: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형태로 구현 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7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45587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538255" y="1957448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496153" y="543060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12859"/>
              </p:ext>
            </p:extLst>
          </p:nvPr>
        </p:nvGraphicFramePr>
        <p:xfrm>
          <a:off x="197555" y="1245011"/>
          <a:ext cx="7187786" cy="397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5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1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92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4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64212"/>
              </a:tblGrid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등록일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답변일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처리 상태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8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54785" y="2745517"/>
            <a:ext cx="7170408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타원 30"/>
          <p:cNvSpPr/>
          <p:nvPr/>
        </p:nvSpPr>
        <p:spPr>
          <a:xfrm>
            <a:off x="6336506" y="537876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1530744" y="219886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810381" y="278177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 bwMode="auto">
          <a:xfrm>
            <a:off x="7770263" y="2847557"/>
            <a:ext cx="14830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문의 답변 주체는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본사에서 답변 처리를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문의 등록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99370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질문 등록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354784" y="117285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684783" y="4364877"/>
            <a:ext cx="664632" cy="2677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1699626"/>
            <a:ext cx="6992035" cy="2520536"/>
          </a:xfrm>
          <a:prstGeom prst="rect">
            <a:avLst/>
          </a:prstGeom>
        </p:spPr>
      </p:pic>
      <p:cxnSp>
        <p:nvCxnSpPr>
          <p:cNvPr id="28" name="꺾인 연결선 27"/>
          <p:cNvCxnSpPr>
            <a:stCxn id="20" idx="2"/>
            <a:endCxn id="34" idx="0"/>
          </p:cNvCxnSpPr>
          <p:nvPr/>
        </p:nvCxnSpPr>
        <p:spPr bwMode="auto">
          <a:xfrm rot="16200000" flipH="1">
            <a:off x="7447238" y="4190747"/>
            <a:ext cx="315693" cy="119902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3300"/>
            </a:solidFill>
            <a:prstDash val="sysDash"/>
            <a:round/>
            <a:headEnd type="oval" w="med" len="med"/>
            <a:tailEnd type="triangle" w="med" len="med"/>
          </a:ln>
          <a:effectLst/>
        </p:spPr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823471" y="4948106"/>
            <a:ext cx="2762250" cy="902043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95075" y="4948101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92929"/>
                </a:solidFill>
                <a:sym typeface="Wingdings" pitchFamily="2" charset="2"/>
              </a:rPr>
              <a:t>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951965" y="5219980"/>
            <a:ext cx="2523898" cy="407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질문이 등록되었습니다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309"/>
          <p:cNvSpPr>
            <a:spLocks noChangeArrowheads="1"/>
          </p:cNvSpPr>
          <p:nvPr/>
        </p:nvSpPr>
        <p:spPr bwMode="auto">
          <a:xfrm>
            <a:off x="8714802" y="5649247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확인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466758" y="564984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9" name="Rectangle 309"/>
          <p:cNvSpPr>
            <a:spLocks noChangeArrowheads="1"/>
          </p:cNvSpPr>
          <p:nvPr/>
        </p:nvSpPr>
        <p:spPr bwMode="auto">
          <a:xfrm>
            <a:off x="9118061" y="5650661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취소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9441258" y="562732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답변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0369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6" y="1671732"/>
            <a:ext cx="6992035" cy="11633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817" y="3147850"/>
            <a:ext cx="1205713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답변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3522823"/>
            <a:ext cx="6935926" cy="706414"/>
          </a:xfrm>
          <a:prstGeom prst="rect">
            <a:avLst/>
          </a:prstGeom>
        </p:spPr>
      </p:pic>
      <p:sp>
        <p:nvSpPr>
          <p:cNvPr id="41" name="Oval 120"/>
          <p:cNvSpPr>
            <a:spLocks noChangeArrowheads="1"/>
          </p:cNvSpPr>
          <p:nvPr/>
        </p:nvSpPr>
        <p:spPr bwMode="auto">
          <a:xfrm>
            <a:off x="6861109" y="4237879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9958" y="359899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solidFill>
                  <a:schemeClr val="bg2">
                    <a:lumMod val="50000"/>
                  </a:schemeClr>
                </a:solidFill>
              </a:rPr>
              <a:t>답변 준비 중입니다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472665" y="369312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06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1125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42981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831499"/>
              </p:ext>
            </p:extLst>
          </p:nvPr>
        </p:nvGraphicFramePr>
        <p:xfrm>
          <a:off x="1712640" y="2150284"/>
          <a:ext cx="1166963" cy="2224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33695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80892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관리자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4825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21469"/>
            <a:ext cx="3436409" cy="51201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726" y="3748282"/>
            <a:ext cx="1387364" cy="19238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440" y="926720"/>
            <a:ext cx="1584580" cy="213763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4847" y="1268760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98777" y="285452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367598" y="-352434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743258" y="271906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15332"/>
              </p:ext>
            </p:extLst>
          </p:nvPr>
        </p:nvGraphicFramePr>
        <p:xfrm>
          <a:off x="8355134" y="2161602"/>
          <a:ext cx="1053000" cy="2076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78984"/>
              </p:ext>
            </p:extLst>
          </p:nvPr>
        </p:nvGraphicFramePr>
        <p:xfrm>
          <a:off x="560512" y="2161602"/>
          <a:ext cx="1166963" cy="334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쿠폰관리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796111" y="1582786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38267"/>
              </p:ext>
            </p:extLst>
          </p:nvPr>
        </p:nvGraphicFramePr>
        <p:xfrm>
          <a:off x="1870975" y="2161602"/>
          <a:ext cx="1148108" cy="1036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71073"/>
              </p:ext>
            </p:extLst>
          </p:nvPr>
        </p:nvGraphicFramePr>
        <p:xfrm>
          <a:off x="3162583" y="2161602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49295" y="935970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82841"/>
              </p:ext>
            </p:extLst>
          </p:nvPr>
        </p:nvGraphicFramePr>
        <p:xfrm>
          <a:off x="7055411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18010"/>
              </p:ext>
            </p:extLst>
          </p:nvPr>
        </p:nvGraphicFramePr>
        <p:xfrm>
          <a:off x="8355134" y="4669562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9563" y="714222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 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582686" y="5664150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576949"/>
              </p:ext>
            </p:extLst>
          </p:nvPr>
        </p:nvGraphicFramePr>
        <p:xfrm>
          <a:off x="4458239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444672" y="1570492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36374" y="4051746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16829"/>
              </p:ext>
            </p:extLst>
          </p:nvPr>
        </p:nvGraphicFramePr>
        <p:xfrm>
          <a:off x="5756826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93966" y="921198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76429"/>
              </p:ext>
            </p:extLst>
          </p:nvPr>
        </p:nvGraphicFramePr>
        <p:xfrm>
          <a:off x="7148136" y="4669562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475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92696"/>
            <a:ext cx="9649072" cy="49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20688"/>
            <a:ext cx="972221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0"/>
            <a:ext cx="9735537" cy="55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9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786809" y="437518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55630" y="-200368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6031290" y="423972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57636"/>
              </p:ext>
            </p:extLst>
          </p:nvPr>
        </p:nvGraphicFramePr>
        <p:xfrm>
          <a:off x="8643166" y="2313668"/>
          <a:ext cx="1053000" cy="174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76876"/>
              </p:ext>
            </p:extLst>
          </p:nvPr>
        </p:nvGraphicFramePr>
        <p:xfrm>
          <a:off x="848544" y="2313668"/>
          <a:ext cx="1166963" cy="267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084143" y="1734852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192"/>
              </p:ext>
            </p:extLst>
          </p:nvPr>
        </p:nvGraphicFramePr>
        <p:xfrm>
          <a:off x="215900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17653"/>
              </p:ext>
            </p:extLst>
          </p:nvPr>
        </p:nvGraphicFramePr>
        <p:xfrm>
          <a:off x="3450615" y="2313668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437327" y="1088036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18999"/>
              </p:ext>
            </p:extLst>
          </p:nvPr>
        </p:nvGraphicFramePr>
        <p:xfrm>
          <a:off x="7343443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44695"/>
              </p:ext>
            </p:extLst>
          </p:nvPr>
        </p:nvGraphicFramePr>
        <p:xfrm>
          <a:off x="8643166" y="4453538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59643"/>
              </p:ext>
            </p:extLst>
          </p:nvPr>
        </p:nvGraphicFramePr>
        <p:xfrm>
          <a:off x="4746271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732704" y="1722558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6733"/>
              </p:ext>
            </p:extLst>
          </p:nvPr>
        </p:nvGraphicFramePr>
        <p:xfrm>
          <a:off x="6044858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381998" y="1073264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88238"/>
              </p:ext>
            </p:extLst>
          </p:nvPr>
        </p:nvGraphicFramePr>
        <p:xfrm>
          <a:off x="7453402" y="4453538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832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59856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243740" y="162417"/>
            <a:ext cx="521366" cy="31889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619400" y="786757"/>
            <a:ext cx="521366" cy="19402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2608"/>
              </p:ext>
            </p:extLst>
          </p:nvPr>
        </p:nvGraphicFramePr>
        <p:xfrm>
          <a:off x="7572408" y="2017586"/>
          <a:ext cx="1053000" cy="1374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672253" y="779902"/>
            <a:ext cx="521366" cy="19540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93619"/>
              </p:ext>
            </p:extLst>
          </p:nvPr>
        </p:nvGraphicFramePr>
        <p:xfrm>
          <a:off x="1088249" y="2017586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91158"/>
              </p:ext>
            </p:extLst>
          </p:nvPr>
        </p:nvGraphicFramePr>
        <p:xfrm>
          <a:off x="2379857" y="2017586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025437" y="133086"/>
            <a:ext cx="521366" cy="32476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88831"/>
              </p:ext>
            </p:extLst>
          </p:nvPr>
        </p:nvGraphicFramePr>
        <p:xfrm>
          <a:off x="6272685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02721"/>
              </p:ext>
            </p:extLst>
          </p:nvPr>
        </p:nvGraphicFramePr>
        <p:xfrm>
          <a:off x="8697416" y="3862654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064568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336353"/>
              </p:ext>
            </p:extLst>
          </p:nvPr>
        </p:nvGraphicFramePr>
        <p:xfrm>
          <a:off x="3675513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320813" y="1428463"/>
            <a:ext cx="521366" cy="65688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36074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31851"/>
              </p:ext>
            </p:extLst>
          </p:nvPr>
        </p:nvGraphicFramePr>
        <p:xfrm>
          <a:off x="4974100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4970107" y="1436050"/>
            <a:ext cx="521366" cy="641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09251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984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44839</TotalTime>
  <Words>17753</Words>
  <Application>Microsoft Office PowerPoint</Application>
  <PresentationFormat>A4 용지(210x297mm)</PresentationFormat>
  <Paragraphs>8269</Paragraphs>
  <Slides>100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100</vt:i4>
      </vt:variant>
    </vt:vector>
  </HeadingPairs>
  <TitlesOfParts>
    <vt:vector size="120" baseType="lpstr">
      <vt:lpstr>YouandiModern HeadBold</vt:lpstr>
      <vt:lpstr>YouandiModern HeadRegular</vt:lpstr>
      <vt:lpstr>굴림</vt:lpstr>
      <vt:lpstr>나눔바른고딕</vt:lpstr>
      <vt:lpstr>나눔바른고딕 Light</vt:lpstr>
      <vt:lpstr>돋움</vt:lpstr>
      <vt:lpstr>맑은 고딕</vt:lpstr>
      <vt:lpstr>바탕체</vt:lpstr>
      <vt:lpstr>현대체 mediurr</vt:lpstr>
      <vt:lpstr>Arial</vt:lpstr>
      <vt:lpstr>Calibri</vt:lpstr>
      <vt:lpstr>Tahoma</vt:lpstr>
      <vt:lpstr>Times New Roman</vt:lpstr>
      <vt:lpstr>Webdings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HCS-Admin-00-1401</vt:lpstr>
      <vt:lpstr>HCS-Admin-00-1402</vt:lpstr>
      <vt:lpstr>HCS-Admin-00-1403</vt:lpstr>
      <vt:lpstr>HCS-Admin-00-1406</vt:lpstr>
      <vt:lpstr>HCS-Admin-00-1404</vt:lpstr>
      <vt:lpstr>HCS-Admin-00-1408</vt:lpstr>
      <vt:lpstr>HCS-Admin-00-1408</vt:lpstr>
      <vt:lpstr>HCS-Admin-00-1408</vt:lpstr>
      <vt:lpstr>HCS-Admin-00-1408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9446</cp:revision>
  <cp:lastPrinted>2015-12-03T06:29:22Z</cp:lastPrinted>
  <dcterms:created xsi:type="dcterms:W3CDTF">2008-11-10T23:45:54Z</dcterms:created>
  <dcterms:modified xsi:type="dcterms:W3CDTF">2017-02-01T05:39:24Z</dcterms:modified>
</cp:coreProperties>
</file>